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41"/>
  </p:notesMasterIdLst>
  <p:sldIdLst>
    <p:sldId id="257" r:id="rId2"/>
    <p:sldId id="258" r:id="rId3"/>
    <p:sldId id="283" r:id="rId4"/>
    <p:sldId id="284" r:id="rId5"/>
    <p:sldId id="285" r:id="rId6"/>
    <p:sldId id="286" r:id="rId7"/>
    <p:sldId id="287" r:id="rId8"/>
    <p:sldId id="288" r:id="rId9"/>
    <p:sldId id="259" r:id="rId10"/>
    <p:sldId id="261" r:id="rId11"/>
    <p:sldId id="293" r:id="rId12"/>
    <p:sldId id="295" r:id="rId13"/>
    <p:sldId id="260" r:id="rId14"/>
    <p:sldId id="263" r:id="rId15"/>
    <p:sldId id="262" r:id="rId16"/>
    <p:sldId id="264" r:id="rId17"/>
    <p:sldId id="265" r:id="rId18"/>
    <p:sldId id="266" r:id="rId19"/>
    <p:sldId id="296" r:id="rId20"/>
    <p:sldId id="289" r:id="rId21"/>
    <p:sldId id="294" r:id="rId22"/>
    <p:sldId id="269" r:id="rId23"/>
    <p:sldId id="267" r:id="rId24"/>
    <p:sldId id="268" r:id="rId25"/>
    <p:sldId id="270" r:id="rId26"/>
    <p:sldId id="271" r:id="rId27"/>
    <p:sldId id="272" r:id="rId28"/>
    <p:sldId id="274" r:id="rId29"/>
    <p:sldId id="276" r:id="rId30"/>
    <p:sldId id="275" r:id="rId31"/>
    <p:sldId id="277" r:id="rId32"/>
    <p:sldId id="273" r:id="rId33"/>
    <p:sldId id="280" r:id="rId34"/>
    <p:sldId id="290" r:id="rId35"/>
    <p:sldId id="291" r:id="rId36"/>
    <p:sldId id="292" r:id="rId37"/>
    <p:sldId id="278" r:id="rId38"/>
    <p:sldId id="281" r:id="rId39"/>
    <p:sldId id="282" r:id="rId40"/>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431"/>
    <p:restoredTop sz="94631"/>
  </p:normalViewPr>
  <p:slideViewPr>
    <p:cSldViewPr snapToGrid="0" snapToObjects="1">
      <p:cViewPr varScale="1">
        <p:scale>
          <a:sx n="97" d="100"/>
          <a:sy n="97" d="100"/>
        </p:scale>
        <p:origin x="1200" y="19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media/image1.tiff>
</file>

<file path=ppt/media/image10.png>
</file>

<file path=ppt/media/image11.png>
</file>

<file path=ppt/media/image2.tiff>
</file>

<file path=ppt/media/image3.tiff>
</file>

<file path=ppt/media/image4.pn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F27E70-21A5-2048-BA16-5CFCECEF9426}" type="datetimeFigureOut">
              <a:rPr kumimoji="1" lang="ja-JP" altLang="en-US" smtClean="0"/>
              <a:t>2017/1/7</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A3243F-7405-0949-8AA1-D68EB792092E}" type="slidenum">
              <a:rPr kumimoji="1" lang="ja-JP" altLang="en-US" smtClean="0"/>
              <a:t>‹#›</a:t>
            </a:fld>
            <a:endParaRPr kumimoji="1" lang="ja-JP" altLang="en-US"/>
          </a:p>
        </p:txBody>
      </p:sp>
    </p:spTree>
    <p:extLst>
      <p:ext uri="{BB962C8B-B14F-4D97-AF65-F5344CB8AC3E}">
        <p14:creationId xmlns:p14="http://schemas.microsoft.com/office/powerpoint/2010/main" val="184965397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143000" y="1122363"/>
            <a:ext cx="6858000" cy="2387600"/>
          </a:xfrm>
        </p:spPr>
        <p:txBody>
          <a:bodyPr anchor="b"/>
          <a:lstStyle>
            <a:lvl1pPr algn="ctr">
              <a:defRPr sz="4500"/>
            </a:lvl1pPr>
          </a:lstStyle>
          <a:p>
            <a:r>
              <a:rPr kumimoji="1" lang="ja-JP" altLang="en-US" smtClean="0"/>
              <a:t>マスター タイトルの書式設定</a:t>
            </a:r>
            <a:endParaRPr kumimoji="1" lang="ja-JP" altLang="en-US"/>
          </a:p>
        </p:txBody>
      </p:sp>
      <p:sp>
        <p:nvSpPr>
          <p:cNvPr id="3" name="サブタイトル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ja-JP" altLang="en-US" smtClean="0"/>
              <a:t>マスター サブタイトルの書式設定</a:t>
            </a:r>
            <a:endParaRPr kumimoji="1" lang="ja-JP" altLang="en-US"/>
          </a:p>
        </p:txBody>
      </p:sp>
      <p:sp>
        <p:nvSpPr>
          <p:cNvPr id="4" name="日付プレースホルダー 3"/>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3;&#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543675" y="365125"/>
            <a:ext cx="1971675" cy="5811838"/>
          </a:xfrm>
        </p:spPr>
        <p:txBody>
          <a:bodyPr vert="eaVert"/>
          <a:lstStyle/>
          <a:p>
            <a:r>
              <a:rPr kumimoji="1" lang="ja-JP" altLang="en-US" smtClean="0"/>
              <a:t>マスター タイトルの書式設定</a:t>
            </a:r>
            <a:endParaRPr kumimoji="1" lang="ja-JP" altLang="en-US"/>
          </a:p>
        </p:txBody>
      </p:sp>
      <p:sp>
        <p:nvSpPr>
          <p:cNvPr id="3" name="縦書きテキスト プレースホルダー 2"/>
          <p:cNvSpPr>
            <a:spLocks noGrp="1"/>
          </p:cNvSpPr>
          <p:nvPr>
            <p:ph type="body" orient="vert" idx="1"/>
          </p:nvPr>
        </p:nvSpPr>
        <p:spPr>
          <a:xfrm>
            <a:off x="628650" y="365125"/>
            <a:ext cx="5800725" cy="5811838"/>
          </a:xfrm>
        </p:spPr>
        <p:txBody>
          <a:bodyPr vert="eaVert"/>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623888" y="1709739"/>
            <a:ext cx="7886700" cy="2852737"/>
          </a:xfrm>
        </p:spPr>
        <p:txBody>
          <a:bodyPr anchor="b"/>
          <a:lstStyle>
            <a:lvl1pPr>
              <a:defRPr sz="4500"/>
            </a:lvl1p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kumimoji="1" lang="ja-JP" altLang="en-US" smtClean="0"/>
              <a:t>マスター テキストの書式設定</a:t>
            </a:r>
          </a:p>
        </p:txBody>
      </p:sp>
      <p:sp>
        <p:nvSpPr>
          <p:cNvPr id="4" name="日付プレースホルダー 3"/>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sz="half" idx="1"/>
          </p:nvPr>
        </p:nvSpPr>
        <p:spPr>
          <a:xfrm>
            <a:off x="628650" y="1825625"/>
            <a:ext cx="38862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ー 3"/>
          <p:cNvSpPr>
            <a:spLocks noGrp="1"/>
          </p:cNvSpPr>
          <p:nvPr>
            <p:ph sz="half" idx="2"/>
          </p:nvPr>
        </p:nvSpPr>
        <p:spPr>
          <a:xfrm>
            <a:off x="4629150" y="1825625"/>
            <a:ext cx="3886200" cy="435133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ー 4"/>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29841" y="365126"/>
            <a:ext cx="7886700" cy="1325563"/>
          </a:xfrm>
        </p:spPr>
        <p:txBody>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smtClean="0"/>
              <a:t>マスター テキストの書式設定</a:t>
            </a:r>
          </a:p>
        </p:txBody>
      </p:sp>
      <p:sp>
        <p:nvSpPr>
          <p:cNvPr id="4" name="コンテンツ プレースホルダー 3"/>
          <p:cNvSpPr>
            <a:spLocks noGrp="1"/>
          </p:cNvSpPr>
          <p:nvPr>
            <p:ph sz="half" idx="2"/>
          </p:nvPr>
        </p:nvSpPr>
        <p:spPr>
          <a:xfrm>
            <a:off x="629842" y="2505075"/>
            <a:ext cx="3868340"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ー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kumimoji="1" lang="ja-JP" altLang="en-US" smtClean="0"/>
              <a:t>マスター テキストの書式設定</a:t>
            </a:r>
          </a:p>
        </p:txBody>
      </p:sp>
      <p:sp>
        <p:nvSpPr>
          <p:cNvPr id="6" name="コンテンツ プレースホルダー 5"/>
          <p:cNvSpPr>
            <a:spLocks noGrp="1"/>
          </p:cNvSpPr>
          <p:nvPr>
            <p:ph sz="quarter" idx="4"/>
          </p:nvPr>
        </p:nvSpPr>
        <p:spPr>
          <a:xfrm>
            <a:off x="4629150" y="2505075"/>
            <a:ext cx="3887391" cy="3684588"/>
          </a:xfrm>
        </p:spPr>
        <p:txBody>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ー 6"/>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マスター タイトルの書式設定</a:t>
            </a:r>
            <a:endParaRPr kumimoji="1" lang="ja-JP" altLang="en-US"/>
          </a:p>
        </p:txBody>
      </p:sp>
      <p:sp>
        <p:nvSpPr>
          <p:cNvPr id="3" name="日付プレースホルダー 2"/>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3;&#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29841" y="457200"/>
            <a:ext cx="2949178" cy="1600200"/>
          </a:xfrm>
        </p:spPr>
        <p:txBody>
          <a:bodyPr anchor="b"/>
          <a:lstStyle>
            <a:lvl1pPr>
              <a:defRPr sz="2400"/>
            </a:lvl1pPr>
          </a:lstStyle>
          <a:p>
            <a:r>
              <a:rPr kumimoji="1" lang="ja-JP" altLang="en-US" smtClean="0"/>
              <a:t>マスター タイトルの書式設定</a:t>
            </a:r>
            <a:endParaRPr kumimoji="1" lang="ja-JP" altLang="en-US"/>
          </a:p>
        </p:txBody>
      </p:sp>
      <p:sp>
        <p:nvSpPr>
          <p:cNvPr id="3" name="コンテンツ プレースホルダー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ー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629841" y="457200"/>
            <a:ext cx="2949178" cy="1600200"/>
          </a:xfrm>
        </p:spPr>
        <p:txBody>
          <a:bodyPr anchor="b"/>
          <a:lstStyle>
            <a:lvl1pPr>
              <a:defRPr sz="2400"/>
            </a:lvl1pPr>
          </a:lstStyle>
          <a:p>
            <a:r>
              <a:rPr kumimoji="1" lang="ja-JP" altLang="en-US" smtClean="0"/>
              <a:t>マスター タイトルの書式設定</a:t>
            </a:r>
            <a:endParaRPr kumimoji="1" lang="ja-JP" altLang="en-US"/>
          </a:p>
        </p:txBody>
      </p:sp>
      <p:sp>
        <p:nvSpPr>
          <p:cNvPr id="3" name="図プレースホルダー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kumimoji="1" lang="ja-JP" altLang="en-US"/>
          </a:p>
        </p:txBody>
      </p:sp>
      <p:sp>
        <p:nvSpPr>
          <p:cNvPr id="4" name="テキスト プレースホルダー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kumimoji="1" lang="ja-JP" altLang="en-US" smtClean="0"/>
              <a:t>マスター テキストの書式設定</a:t>
            </a:r>
          </a:p>
        </p:txBody>
      </p:sp>
      <p:sp>
        <p:nvSpPr>
          <p:cNvPr id="5" name="日付プレースホルダー 4"/>
          <p:cNvSpPr>
            <a:spLocks noGrp="1"/>
          </p:cNvSpPr>
          <p:nvPr>
            <p:ph type="dt" sz="half" idx="10"/>
          </p:nvPr>
        </p:nvSpPr>
        <p:spPr/>
        <p:txBody>
          <a:bodyPr/>
          <a:lstStyle/>
          <a:p>
            <a:fld id="{5CFDD8B6-680A-7B47-91B0-93921D008164}" type="datetimeFigureOut">
              <a:rPr kumimoji="1" lang="ja-JP" altLang="en-US" smtClean="0"/>
              <a:t>2017/1/7</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9D3FA6A9-BCBE-CE44-95CE-6AEFF68966E3}" type="slidenum">
              <a:rPr kumimoji="1" lang="ja-JP" altLang="en-US" smtClean="0"/>
              <a:t>‹#›</a:t>
            </a:fld>
            <a:endParaRPr kumimoji="1" lang="ja-JP"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kumimoji="1" lang="ja-JP" altLang="en-US" smtClean="0"/>
              <a:t>マスター タイトルの書式設定</a:t>
            </a:r>
            <a:endParaRPr kumimoji="1" lang="ja-JP" altLang="en-US"/>
          </a:p>
        </p:txBody>
      </p:sp>
      <p:sp>
        <p:nvSpPr>
          <p:cNvPr id="3" name="テキスト プレースホルダー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ja-JP" altLang="en-US" smtClean="0"/>
              <a:t>マスター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ー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CFDD8B6-680A-7B47-91B0-93921D008164}" type="datetimeFigureOut">
              <a:rPr kumimoji="1" lang="ja-JP" altLang="en-US" smtClean="0"/>
              <a:t>2017/1/7</a:t>
            </a:fld>
            <a:endParaRPr kumimoji="1" lang="ja-JP" altLang="en-US"/>
          </a:p>
        </p:txBody>
      </p:sp>
      <p:sp>
        <p:nvSpPr>
          <p:cNvPr id="5" name="フッター プレースホルダー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D3FA6A9-BCBE-CE44-95CE-6AEFF68966E3}" type="slidenum">
              <a:rPr kumimoji="1" lang="ja-JP" altLang="en-US" smtClean="0"/>
              <a:t>‹#›</a:t>
            </a:fld>
            <a:endParaRPr kumimoji="1" lang="ja-JP" altLang="en-US"/>
          </a:p>
        </p:txBody>
      </p:sp>
    </p:spTree>
    <p:extLst>
      <p:ext uri="{BB962C8B-B14F-4D97-AF65-F5344CB8AC3E}">
        <p14:creationId xmlns:p14="http://schemas.microsoft.com/office/powerpoint/2010/main" val="186622218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kumimoji="1"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kumimoji="1"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kumimoji="1"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kumimoji="1"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kumimoji="1" sz="1350" kern="1200">
          <a:solidFill>
            <a:schemeClr val="tx1"/>
          </a:solidFill>
          <a:latin typeface="+mn-lt"/>
          <a:ea typeface="+mn-ea"/>
          <a:cs typeface="+mn-cs"/>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 Id="rId3" Type="http://schemas.openxmlformats.org/officeDocument/2006/relationships/hyperlink" Target="https://github.com/nunit/docs/wiki/Test-Attribute"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hyperlink" Target="https://github.com/nunit/docs/wiki/TestCase-Attribute"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 Id="rId3" Type="http://schemas.openxmlformats.org/officeDocument/2006/relationships/hyperlink" Target="https://github.com/nunit/docs/wiki/Values-Attribute"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nunit/docs/wiki/SetUp-Attribute" TargetMode="External"/><Relationship Id="rId4" Type="http://schemas.openxmlformats.org/officeDocument/2006/relationships/hyperlink" Target="https://github.com/nunit/docs/wiki/TearDown-Attribute" TargetMode="External"/><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slideshare.net/mizukyfujitani" TargetMode="External"/><Relationship Id="rId3" Type="http://schemas.openxmlformats.org/officeDocument/2006/relationships/hyperlink" Target="https://github.com/mizuky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 Id="rId3"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lstStyle/>
          <a:p>
            <a:r>
              <a:rPr kumimoji="1" lang="en-US" altLang="ja-JP" dirty="0" err="1" smtClean="0"/>
              <a:t>xUnit</a:t>
            </a:r>
            <a:r>
              <a:rPr kumimoji="1" lang="ja-JP" altLang="en-US" dirty="0" smtClean="0"/>
              <a:t>ハンズオン</a:t>
            </a:r>
            <a:endParaRPr kumimoji="1" lang="ja-JP" altLang="en-US" dirty="0"/>
          </a:p>
        </p:txBody>
      </p:sp>
      <p:sp>
        <p:nvSpPr>
          <p:cNvPr id="3" name="サブタイトル 2"/>
          <p:cNvSpPr>
            <a:spLocks noGrp="1"/>
          </p:cNvSpPr>
          <p:nvPr>
            <p:ph type="subTitle" idx="1"/>
          </p:nvPr>
        </p:nvSpPr>
        <p:spPr/>
        <p:txBody>
          <a:bodyPr/>
          <a:lstStyle/>
          <a:p>
            <a:r>
              <a:rPr lang="en-US" altLang="ja-JP" dirty="0" err="1" smtClean="0"/>
              <a:t>xUnit</a:t>
            </a:r>
            <a:r>
              <a:rPr lang="ja-JP" altLang="en-US" dirty="0" smtClean="0"/>
              <a:t>フレームワークを通じた</a:t>
            </a:r>
            <a:r>
              <a:rPr lang="en-US" altLang="ja-JP" dirty="0" smtClean="0"/>
              <a:t/>
            </a:r>
            <a:br>
              <a:rPr lang="en-US" altLang="ja-JP" dirty="0" smtClean="0"/>
            </a:br>
            <a:r>
              <a:rPr lang="ja-JP" altLang="en-US" dirty="0" smtClean="0"/>
              <a:t>プログラミング＆テスト・スキル</a:t>
            </a:r>
            <a:r>
              <a:rPr lang="en-US" altLang="ja-JP" dirty="0" smtClean="0"/>
              <a:t>UP</a:t>
            </a:r>
          </a:p>
        </p:txBody>
      </p:sp>
    </p:spTree>
    <p:extLst>
      <p:ext uri="{BB962C8B-B14F-4D97-AF65-F5344CB8AC3E}">
        <p14:creationId xmlns:p14="http://schemas.microsoft.com/office/powerpoint/2010/main" val="187230445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前回の振り返り</a:t>
            </a:r>
            <a:endParaRPr kumimoji="1" lang="ja-JP" altLang="en-US" dirty="0"/>
          </a:p>
        </p:txBody>
      </p:sp>
      <p:sp>
        <p:nvSpPr>
          <p:cNvPr id="5" name="コンテンツ プレースホルダー 4"/>
          <p:cNvSpPr>
            <a:spLocks noGrp="1"/>
          </p:cNvSpPr>
          <p:nvPr>
            <p:ph idx="1"/>
          </p:nvPr>
        </p:nvSpPr>
        <p:spPr/>
        <p:txBody>
          <a:bodyPr/>
          <a:lstStyle/>
          <a:p>
            <a:r>
              <a:rPr lang="en-US" altLang="ja-JP" dirty="0" smtClean="0"/>
              <a:t>Visual Studio</a:t>
            </a:r>
            <a:r>
              <a:rPr lang="ja-JP" altLang="en-US" dirty="0" smtClean="0"/>
              <a:t>で</a:t>
            </a:r>
            <a:r>
              <a:rPr lang="en-US" altLang="ja-JP" dirty="0" err="1"/>
              <a:t>NUnit</a:t>
            </a:r>
            <a:r>
              <a:rPr lang="ja-JP" altLang="en-US" dirty="0" smtClean="0"/>
              <a:t>のテスト・プロジェクト</a:t>
            </a:r>
            <a:r>
              <a:rPr lang="ja-JP" altLang="en-US" dirty="0"/>
              <a:t>を</a:t>
            </a:r>
            <a:r>
              <a:rPr lang="ja-JP" altLang="en-US" dirty="0" smtClean="0"/>
              <a:t>セットアップし、実際にかんたんなテストを書いてみた</a:t>
            </a:r>
            <a:endParaRPr lang="en-US" altLang="ja-JP" dirty="0" smtClean="0"/>
          </a:p>
          <a:p>
            <a:r>
              <a:rPr lang="ja-JP" altLang="en-US" dirty="0" smtClean="0"/>
              <a:t>その</a:t>
            </a:r>
            <a:r>
              <a:rPr lang="ja-JP" altLang="en-US" dirty="0"/>
              <a:t>なかでわかった</a:t>
            </a:r>
            <a:r>
              <a:rPr lang="ja-JP" altLang="en-US" dirty="0" smtClean="0"/>
              <a:t>こと：</a:t>
            </a:r>
            <a:endParaRPr lang="en-US" altLang="ja-JP" dirty="0" smtClean="0"/>
          </a:p>
          <a:p>
            <a:pPr lvl="1"/>
            <a:r>
              <a:rPr lang="ja-JP" altLang="en-US" dirty="0" smtClean="0"/>
              <a:t>テスト</a:t>
            </a:r>
            <a:r>
              <a:rPr lang="ja-JP" altLang="en-US" dirty="0"/>
              <a:t>を書くためにコードリーディング力が試される</a:t>
            </a:r>
            <a:r>
              <a:rPr lang="ja-JP" altLang="en-US" dirty="0" smtClean="0"/>
              <a:t>こと</a:t>
            </a:r>
            <a:endParaRPr lang="en-US" altLang="ja-JP" dirty="0" smtClean="0"/>
          </a:p>
          <a:p>
            <a:pPr lvl="1"/>
            <a:r>
              <a:rPr lang="ja-JP" altLang="en-US" dirty="0" smtClean="0"/>
              <a:t>テスト</a:t>
            </a:r>
            <a:r>
              <a:rPr lang="ja-JP" altLang="en-US" dirty="0"/>
              <a:t>を書くために「別の方法で」実装する力が求められる（あそべる</a:t>
            </a:r>
            <a:r>
              <a:rPr lang="ja-JP" altLang="en-US" dirty="0" smtClean="0"/>
              <a:t>）こと</a:t>
            </a:r>
            <a:endParaRPr kumimoji="1" lang="ja-JP" altLang="en-US" dirty="0"/>
          </a:p>
        </p:txBody>
      </p:sp>
    </p:spTree>
    <p:extLst>
      <p:ext uri="{BB962C8B-B14F-4D97-AF65-F5344CB8AC3E}">
        <p14:creationId xmlns:p14="http://schemas.microsoft.com/office/powerpoint/2010/main" val="144719797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ctrTitle"/>
          </p:nvPr>
        </p:nvSpPr>
        <p:spPr/>
        <p:txBody>
          <a:bodyPr/>
          <a:lstStyle/>
          <a:p>
            <a:r>
              <a:rPr lang="ja-JP" altLang="en-US" dirty="0" smtClean="0"/>
              <a:t>第</a:t>
            </a:r>
            <a:r>
              <a:rPr lang="en-US" altLang="ja-JP" dirty="0" smtClean="0"/>
              <a:t>2</a:t>
            </a:r>
            <a:r>
              <a:rPr lang="ja-JP" altLang="en-US" dirty="0" smtClean="0"/>
              <a:t>回</a:t>
            </a:r>
            <a:endParaRPr kumimoji="1" lang="ja-JP" altLang="en-US" dirty="0"/>
          </a:p>
        </p:txBody>
      </p:sp>
      <p:sp>
        <p:nvSpPr>
          <p:cNvPr id="5" name="サブタイトル 4"/>
          <p:cNvSpPr>
            <a:spLocks noGrp="1"/>
          </p:cNvSpPr>
          <p:nvPr>
            <p:ph type="subTitle" idx="1"/>
          </p:nvPr>
        </p:nvSpPr>
        <p:spPr/>
        <p:txBody>
          <a:bodyPr/>
          <a:lstStyle/>
          <a:p>
            <a:r>
              <a:rPr kumimoji="1" lang="en-US" altLang="ja-JP" dirty="0" smtClean="0"/>
              <a:t>2017/01/05</a:t>
            </a:r>
            <a:r>
              <a:rPr kumimoji="1" lang="ja-JP" altLang="en-US" dirty="0" smtClean="0"/>
              <a:t>開催</a:t>
            </a:r>
            <a:endParaRPr kumimoji="1" lang="ja-JP" altLang="en-US" dirty="0"/>
          </a:p>
        </p:txBody>
      </p:sp>
    </p:spTree>
    <p:extLst>
      <p:ext uri="{BB962C8B-B14F-4D97-AF65-F5344CB8AC3E}">
        <p14:creationId xmlns:p14="http://schemas.microsoft.com/office/powerpoint/2010/main" val="8137215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サンプル・ソリューションを開く</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ハンズオン資料フォルダから</a:t>
            </a:r>
            <a:r>
              <a:rPr lang="en-US" altLang="ja-JP" dirty="0" smtClean="0"/>
              <a:t>ZIP</a:t>
            </a:r>
            <a:r>
              <a:rPr lang="ja-JP" altLang="en-US" dirty="0" smtClean="0"/>
              <a:t>ファイルをダウンロード</a:t>
            </a:r>
            <a:endParaRPr lang="en-US" altLang="ja-JP" dirty="0" smtClean="0"/>
          </a:p>
          <a:p>
            <a:r>
              <a:rPr lang="en-US" altLang="ja-JP" dirty="0" smtClean="0"/>
              <a:t>ZIP</a:t>
            </a:r>
            <a:r>
              <a:rPr lang="ja-JP" altLang="en-US" dirty="0" smtClean="0"/>
              <a:t>ファイルを展開</a:t>
            </a:r>
            <a:endParaRPr lang="en-US" altLang="ja-JP" dirty="0" smtClean="0"/>
          </a:p>
          <a:p>
            <a:r>
              <a:rPr lang="en-US" altLang="ja-JP" dirty="0" smtClean="0"/>
              <a:t>VS2013</a:t>
            </a:r>
            <a:r>
              <a:rPr lang="ja-JP" altLang="en-US" dirty="0"/>
              <a:t>もしく</a:t>
            </a:r>
            <a:r>
              <a:rPr lang="ja-JP" altLang="en-US" dirty="0" smtClean="0"/>
              <a:t>は</a:t>
            </a:r>
            <a:r>
              <a:rPr lang="en-US" altLang="ja-JP" dirty="0" smtClean="0"/>
              <a:t>VS2015</a:t>
            </a:r>
            <a:r>
              <a:rPr lang="ja-JP" altLang="en-US" dirty="0" smtClean="0"/>
              <a:t>でオープン</a:t>
            </a:r>
            <a:endParaRPr kumimoji="1" lang="ja-JP" altLang="en-US" dirty="0"/>
          </a:p>
        </p:txBody>
      </p:sp>
      <p:sp>
        <p:nvSpPr>
          <p:cNvPr id="4" name="テキスト ボックス 3"/>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作業</a:t>
            </a:r>
            <a:endParaRPr kumimoji="1" lang="ja-JP" altLang="en-US" dirty="0"/>
          </a:p>
        </p:txBody>
      </p:sp>
      <p:pic>
        <p:nvPicPr>
          <p:cNvPr id="5" name="図 4"/>
          <p:cNvPicPr>
            <a:picLocks noChangeAspect="1"/>
          </p:cNvPicPr>
          <p:nvPr/>
        </p:nvPicPr>
        <p:blipFill>
          <a:blip r:embed="rId2"/>
          <a:stretch>
            <a:fillRect/>
          </a:stretch>
        </p:blipFill>
        <p:spPr>
          <a:xfrm>
            <a:off x="628650" y="3903657"/>
            <a:ext cx="7886700" cy="2954343"/>
          </a:xfrm>
          <a:prstGeom prst="rect">
            <a:avLst/>
          </a:prstGeom>
        </p:spPr>
      </p:pic>
    </p:spTree>
    <p:extLst>
      <p:ext uri="{BB962C8B-B14F-4D97-AF65-F5344CB8AC3E}">
        <p14:creationId xmlns:p14="http://schemas.microsoft.com/office/powerpoint/2010/main" val="31317818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テストクラスのいろは</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1246120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ターミノロジー</a:t>
            </a:r>
            <a:endParaRPr kumimoji="1" lang="ja-JP" altLang="en-US" dirty="0"/>
          </a:p>
        </p:txBody>
      </p:sp>
      <p:sp>
        <p:nvSpPr>
          <p:cNvPr id="3" name="コンテンツ プレースホルダー 2"/>
          <p:cNvSpPr>
            <a:spLocks noGrp="1"/>
          </p:cNvSpPr>
          <p:nvPr>
            <p:ph idx="1"/>
          </p:nvPr>
        </p:nvSpPr>
        <p:spPr/>
        <p:txBody>
          <a:bodyPr/>
          <a:lstStyle/>
          <a:p>
            <a:r>
              <a:rPr lang="ja-JP" altLang="en-US" dirty="0" smtClean="0"/>
              <a:t>用語法は</a:t>
            </a:r>
            <a:r>
              <a:rPr lang="en-US" altLang="ja-JP" dirty="0" err="1" smtClean="0"/>
              <a:t>xUnit</a:t>
            </a:r>
            <a:r>
              <a:rPr lang="ja-JP" altLang="en-US" dirty="0" smtClean="0"/>
              <a:t>の種類と同じだけあるといっても過言でない。</a:t>
            </a:r>
            <a:endParaRPr lang="en-US" altLang="ja-JP" dirty="0" smtClean="0"/>
          </a:p>
          <a:p>
            <a:r>
              <a:rPr lang="ja-JP" altLang="en-US" dirty="0"/>
              <a:t>これ以降</a:t>
            </a:r>
            <a:r>
              <a:rPr lang="en-US" altLang="ja-JP" dirty="0" err="1"/>
              <a:t>NUnit</a:t>
            </a:r>
            <a:r>
              <a:rPr lang="ja-JP" altLang="en-US" dirty="0"/>
              <a:t>の用語法に基づき説明を</a:t>
            </a:r>
            <a:r>
              <a:rPr lang="ja-JP" altLang="en-US" dirty="0" smtClean="0"/>
              <a:t>する。</a:t>
            </a:r>
            <a:endParaRPr lang="ja-JP" altLang="en-US" dirty="0"/>
          </a:p>
          <a:p>
            <a:r>
              <a:rPr lang="ja-JP" altLang="en-US" dirty="0" smtClean="0"/>
              <a:t>しかし同じ</a:t>
            </a:r>
            <a:r>
              <a:rPr lang="ja-JP" altLang="en-US" dirty="0"/>
              <a:t>よう</a:t>
            </a:r>
            <a:r>
              <a:rPr lang="ja-JP" altLang="en-US" dirty="0" smtClean="0"/>
              <a:t>な概念・</a:t>
            </a:r>
            <a:r>
              <a:rPr lang="ja-JP" altLang="en-US" dirty="0"/>
              <a:t>同じような機能は</a:t>
            </a:r>
            <a:r>
              <a:rPr lang="en-US" altLang="ja-JP" dirty="0" err="1" smtClean="0"/>
              <a:t>xUnit</a:t>
            </a:r>
            <a:r>
              <a:rPr lang="ja-JP" altLang="en-US" dirty="0" smtClean="0"/>
              <a:t>系フレームワーク一般に存在する。</a:t>
            </a:r>
            <a:endParaRPr lang="en-US" altLang="ja-JP" dirty="0" smtClean="0"/>
          </a:p>
          <a:p>
            <a:endParaRPr lang="en-US" altLang="ja-JP" dirty="0" smtClean="0"/>
          </a:p>
        </p:txBody>
      </p:sp>
    </p:spTree>
    <p:extLst>
      <p:ext uri="{BB962C8B-B14F-4D97-AF65-F5344CB8AC3E}">
        <p14:creationId xmlns:p14="http://schemas.microsoft.com/office/powerpoint/2010/main" val="7069225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ターミノロジー</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1440732627"/>
              </p:ext>
            </p:extLst>
          </p:nvPr>
        </p:nvGraphicFramePr>
        <p:xfrm>
          <a:off x="628650" y="1825625"/>
          <a:ext cx="7886700" cy="3230880"/>
        </p:xfrm>
        <a:graphic>
          <a:graphicData uri="http://schemas.openxmlformats.org/drawingml/2006/table">
            <a:tbl>
              <a:tblPr firstRow="1" bandRow="1">
                <a:tableStyleId>{5C22544A-7EE6-4342-B048-85BDC9FD1C3A}</a:tableStyleId>
              </a:tblPr>
              <a:tblGrid>
                <a:gridCol w="2326585"/>
                <a:gridCol w="5560115"/>
              </a:tblGrid>
              <a:tr h="370840">
                <a:tc>
                  <a:txBody>
                    <a:bodyPr/>
                    <a:lstStyle/>
                    <a:p>
                      <a:r>
                        <a:rPr kumimoji="1" lang="ja-JP" altLang="en-US" dirty="0" smtClean="0"/>
                        <a:t>用語</a:t>
                      </a:r>
                      <a:endParaRPr kumimoji="1" lang="ja-JP" altLang="en-US" dirty="0"/>
                    </a:p>
                  </a:txBody>
                  <a:tcPr/>
                </a:tc>
                <a:tc>
                  <a:txBody>
                    <a:bodyPr/>
                    <a:lstStyle/>
                    <a:p>
                      <a:r>
                        <a:rPr kumimoji="1" lang="ja-JP" altLang="en-US" dirty="0" smtClean="0"/>
                        <a:t>説明</a:t>
                      </a:r>
                      <a:endParaRPr kumimoji="1" lang="ja-JP" altLang="en-US" dirty="0"/>
                    </a:p>
                  </a:txBody>
                  <a:tcPr/>
                </a:tc>
              </a:tr>
              <a:tr h="370840">
                <a:tc>
                  <a:txBody>
                    <a:bodyPr/>
                    <a:lstStyle/>
                    <a:p>
                      <a:r>
                        <a:rPr kumimoji="1" lang="en-US" altLang="ja-JP" dirty="0" smtClean="0"/>
                        <a:t>Test Fixture Class</a:t>
                      </a:r>
                      <a:endParaRPr kumimoji="1" lang="ja-JP" altLang="en-US" dirty="0"/>
                    </a:p>
                  </a:txBody>
                  <a:tcPr/>
                </a:tc>
                <a:tc>
                  <a:txBody>
                    <a:bodyPr/>
                    <a:lstStyle/>
                    <a:p>
                      <a:r>
                        <a:rPr kumimoji="1" lang="ja-JP" altLang="en-US" dirty="0" smtClean="0"/>
                        <a:t>テスト・メソッドをカテゴリや対象クラスごとにまとめるためのクラス。</a:t>
                      </a:r>
                      <a:endParaRPr kumimoji="1" lang="ja-JP" altLang="en-US" dirty="0"/>
                    </a:p>
                  </a:txBody>
                  <a:tcPr/>
                </a:tc>
              </a:tr>
              <a:tr h="370840">
                <a:tc>
                  <a:txBody>
                    <a:bodyPr/>
                    <a:lstStyle/>
                    <a:p>
                      <a:r>
                        <a:rPr kumimoji="1" lang="en-US" altLang="ja-JP" dirty="0" smtClean="0"/>
                        <a:t>Test Method</a:t>
                      </a:r>
                      <a:endParaRPr kumimoji="1" lang="ja-JP" altLang="en-US" dirty="0"/>
                    </a:p>
                  </a:txBody>
                  <a:tcPr/>
                </a:tc>
                <a:tc>
                  <a:txBody>
                    <a:bodyPr/>
                    <a:lstStyle/>
                    <a:p>
                      <a:r>
                        <a:rPr kumimoji="1" lang="ja-JP" altLang="en-US" dirty="0" smtClean="0"/>
                        <a:t>テストを実装するメソッド。正常系</a:t>
                      </a:r>
                      <a:r>
                        <a:rPr kumimoji="1" lang="en-US" altLang="ja-JP" dirty="0" smtClean="0"/>
                        <a:t>/</a:t>
                      </a:r>
                      <a:r>
                        <a:rPr kumimoji="1" lang="ja-JP" altLang="en-US" dirty="0" smtClean="0"/>
                        <a:t>異常系、引数の値域やその組み合わせごとに分けて作るのが普通。</a:t>
                      </a:r>
                      <a:endParaRPr kumimoji="1" lang="ja-JP" altLang="en-US" dirty="0"/>
                    </a:p>
                  </a:txBody>
                  <a:tcPr/>
                </a:tc>
              </a:tr>
              <a:tr h="370840">
                <a:tc>
                  <a:txBody>
                    <a:bodyPr/>
                    <a:lstStyle/>
                    <a:p>
                      <a:r>
                        <a:rPr kumimoji="1" lang="en-US" altLang="ja-JP" dirty="0" smtClean="0"/>
                        <a:t>Set Up Method</a:t>
                      </a:r>
                      <a:endParaRPr kumimoji="1" lang="ja-JP" altLang="en-US" dirty="0"/>
                    </a:p>
                  </a:txBody>
                  <a:tcPr/>
                </a:tc>
                <a:tc>
                  <a:txBody>
                    <a:bodyPr/>
                    <a:lstStyle/>
                    <a:p>
                      <a:r>
                        <a:rPr kumimoji="1" lang="ja-JP" altLang="en-US" dirty="0" smtClean="0"/>
                        <a:t>テストケース実行前のお決まりの準備作業を行うメソッド。</a:t>
                      </a:r>
                      <a:endParaRPr kumimoji="1" lang="ja-JP" altLang="en-US" dirty="0"/>
                    </a:p>
                  </a:txBody>
                  <a:tcPr/>
                </a:tc>
              </a:tr>
              <a:tr h="370840">
                <a:tc>
                  <a:txBody>
                    <a:bodyPr/>
                    <a:lstStyle/>
                    <a:p>
                      <a:r>
                        <a:rPr kumimoji="1" lang="en-US" altLang="ja-JP" dirty="0" smtClean="0"/>
                        <a:t>Dear down Method</a:t>
                      </a:r>
                      <a:endParaRPr kumimoji="1" lang="ja-JP" altLang="en-US" dirty="0"/>
                    </a:p>
                  </a:txBody>
                  <a:tcPr/>
                </a:tc>
                <a:tc>
                  <a:txBody>
                    <a:bodyPr/>
                    <a:lstStyle/>
                    <a:p>
                      <a:r>
                        <a:rPr kumimoji="1" lang="ja-JP" altLang="en-US" dirty="0" smtClean="0"/>
                        <a:t>テストケース実行後のお決まりの事後処理を行うメソッド。</a:t>
                      </a:r>
                      <a:endParaRPr kumimoji="1" lang="ja-JP" altLang="en-US" dirty="0"/>
                    </a:p>
                  </a:txBody>
                  <a:tcPr/>
                </a:tc>
              </a:tr>
              <a:tr h="370840">
                <a:tc>
                  <a:txBody>
                    <a:bodyPr/>
                    <a:lstStyle/>
                    <a:p>
                      <a:endParaRPr kumimoji="1" lang="ja-JP" altLang="en-US" dirty="0"/>
                    </a:p>
                  </a:txBody>
                  <a:tcPr/>
                </a:tc>
                <a:tc>
                  <a:txBody>
                    <a:bodyPr/>
                    <a:lstStyle/>
                    <a:p>
                      <a:endParaRPr kumimoji="1" lang="ja-JP" altLang="en-US"/>
                    </a:p>
                  </a:txBody>
                  <a:tcPr/>
                </a:tc>
              </a:tr>
              <a:tr h="370840">
                <a:tc>
                  <a:txBody>
                    <a:bodyPr/>
                    <a:lstStyle/>
                    <a:p>
                      <a:endParaRPr kumimoji="1" lang="ja-JP" altLang="en-US" dirty="0"/>
                    </a:p>
                  </a:txBody>
                  <a:tcPr/>
                </a:tc>
                <a:tc>
                  <a:txBody>
                    <a:bodyPr/>
                    <a:lstStyle/>
                    <a:p>
                      <a:endParaRPr kumimoji="1" lang="ja-JP" altLang="en-US" dirty="0"/>
                    </a:p>
                  </a:txBody>
                  <a:tcPr/>
                </a:tc>
              </a:tr>
              <a:tr h="370840">
                <a:tc>
                  <a:txBody>
                    <a:bodyPr/>
                    <a:lstStyle/>
                    <a:p>
                      <a:endParaRPr kumimoji="1" lang="ja-JP" altLang="en-US"/>
                    </a:p>
                  </a:txBody>
                  <a:tcPr/>
                </a:tc>
                <a:tc>
                  <a:txBody>
                    <a:bodyPr/>
                    <a:lstStyle/>
                    <a:p>
                      <a:endParaRPr kumimoji="1" lang="ja-JP" altLang="en-US" dirty="0"/>
                    </a:p>
                  </a:txBody>
                  <a:tcPr/>
                </a:tc>
              </a:tr>
            </a:tbl>
          </a:graphicData>
        </a:graphic>
      </p:graphicFrame>
    </p:spTree>
    <p:extLst>
      <p:ext uri="{BB962C8B-B14F-4D97-AF65-F5344CB8AC3E}">
        <p14:creationId xmlns:p14="http://schemas.microsoft.com/office/powerpoint/2010/main" val="75016956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ターミノロジー</a:t>
            </a:r>
            <a:endParaRPr kumimoji="1" lang="ja-JP" altLang="en-US" dirty="0"/>
          </a:p>
        </p:txBody>
      </p:sp>
      <p:graphicFrame>
        <p:nvGraphicFramePr>
          <p:cNvPr id="6" name="コンテンツ プレースホルダー 5"/>
          <p:cNvGraphicFramePr>
            <a:graphicFrameLocks noGrp="1"/>
          </p:cNvGraphicFramePr>
          <p:nvPr>
            <p:ph idx="1"/>
            <p:extLst>
              <p:ext uri="{D42A27DB-BD31-4B8C-83A1-F6EECF244321}">
                <p14:modId xmlns:p14="http://schemas.microsoft.com/office/powerpoint/2010/main" val="1897668465"/>
              </p:ext>
            </p:extLst>
          </p:nvPr>
        </p:nvGraphicFramePr>
        <p:xfrm>
          <a:off x="628650" y="1825625"/>
          <a:ext cx="7886700" cy="2735580"/>
        </p:xfrm>
        <a:graphic>
          <a:graphicData uri="http://schemas.openxmlformats.org/drawingml/2006/table">
            <a:tbl>
              <a:tblPr firstRow="1" bandRow="1">
                <a:tableStyleId>{5C22544A-7EE6-4342-B048-85BDC9FD1C3A}</a:tableStyleId>
              </a:tblPr>
              <a:tblGrid>
                <a:gridCol w="2326585"/>
                <a:gridCol w="5560115"/>
              </a:tblGrid>
              <a:tr h="370840">
                <a:tc>
                  <a:txBody>
                    <a:bodyPr/>
                    <a:lstStyle/>
                    <a:p>
                      <a:r>
                        <a:rPr kumimoji="1" lang="ja-JP" altLang="en-US" dirty="0" smtClean="0"/>
                        <a:t>用語</a:t>
                      </a:r>
                      <a:endParaRPr kumimoji="1" lang="ja-JP" altLang="en-US" dirty="0"/>
                    </a:p>
                  </a:txBody>
                  <a:tcPr/>
                </a:tc>
                <a:tc>
                  <a:txBody>
                    <a:bodyPr/>
                    <a:lstStyle/>
                    <a:p>
                      <a:r>
                        <a:rPr kumimoji="1" lang="ja-JP" altLang="en-US" dirty="0" smtClean="0"/>
                        <a:t>説明</a:t>
                      </a:r>
                      <a:endParaRPr kumimoji="1" lang="ja-JP" altLang="en-US" dirty="0"/>
                    </a:p>
                  </a:txBody>
                  <a:tcPr/>
                </a:tc>
              </a:tr>
              <a:tr h="370840">
                <a:tc>
                  <a:txBody>
                    <a:bodyPr/>
                    <a:lstStyle/>
                    <a:p>
                      <a:r>
                        <a:rPr kumimoji="1" lang="en-US" altLang="ja-JP" dirty="0" smtClean="0"/>
                        <a:t>Test Runner</a:t>
                      </a:r>
                      <a:endParaRPr kumimoji="1" lang="ja-JP" altLang="en-US" dirty="0"/>
                    </a:p>
                  </a:txBody>
                  <a:tcPr/>
                </a:tc>
                <a:tc>
                  <a:txBody>
                    <a:bodyPr/>
                    <a:lstStyle/>
                    <a:p>
                      <a:r>
                        <a:rPr kumimoji="1" lang="en-US" altLang="ja-JP" dirty="0" err="1" smtClean="0"/>
                        <a:t>NUnit</a:t>
                      </a:r>
                      <a:r>
                        <a:rPr kumimoji="1" lang="ja-JP" altLang="en-US" dirty="0" smtClean="0"/>
                        <a:t>や</a:t>
                      </a:r>
                      <a:r>
                        <a:rPr kumimoji="1" lang="en-US" altLang="ja-JP" dirty="0" smtClean="0"/>
                        <a:t>JUnit</a:t>
                      </a:r>
                      <a:r>
                        <a:rPr kumimoji="1" lang="ja-JP" altLang="en-US" dirty="0" smtClean="0"/>
                        <a:t>のテスト実行を司る実行ファイル。テストクラスやメソッドに付与されたメタ情報（</a:t>
                      </a:r>
                      <a:r>
                        <a:rPr kumimoji="1" lang="en-US" altLang="ja-JP" dirty="0" smtClean="0"/>
                        <a:t>Attribute</a:t>
                      </a:r>
                      <a:r>
                        <a:rPr kumimoji="1" lang="ja-JP" altLang="en-US" dirty="0" smtClean="0"/>
                        <a:t>や</a:t>
                      </a:r>
                      <a:r>
                        <a:rPr kumimoji="1" lang="en-US" altLang="ja-JP" dirty="0" smtClean="0"/>
                        <a:t>Annotation</a:t>
                      </a:r>
                      <a:r>
                        <a:rPr kumimoji="1" lang="ja-JP" altLang="en-US" smtClean="0"/>
                        <a:t>）を読み取って実行対象や実行方法を判断。その後メソッドを実行してアサーションの結果（テスト失敗を示す例外がスローされるかどうか）をまとめレポート出力する。</a:t>
                      </a:r>
                      <a:endParaRPr kumimoji="1" lang="ja-JP" altLang="en-US" dirty="0"/>
                    </a:p>
                  </a:txBody>
                  <a:tcPr/>
                </a:tc>
              </a:tr>
              <a:tr h="370840">
                <a:tc>
                  <a:txBody>
                    <a:bodyPr/>
                    <a:lstStyle/>
                    <a:p>
                      <a:r>
                        <a:rPr kumimoji="1" lang="en-US" altLang="ja-JP" dirty="0" smtClean="0"/>
                        <a:t>Mock</a:t>
                      </a:r>
                      <a:endParaRPr kumimoji="1" lang="ja-JP" altLang="en-US" dirty="0"/>
                    </a:p>
                  </a:txBody>
                  <a:tcPr/>
                </a:tc>
                <a:tc>
                  <a:txBody>
                    <a:bodyPr/>
                    <a:lstStyle/>
                    <a:p>
                      <a:r>
                        <a:rPr kumimoji="1" lang="ja-JP" altLang="en-US" dirty="0" smtClean="0"/>
                        <a:t>アプリケーション内における本来の呼び出し先の代わりに、テスト対象のメソッドなどから呼び出されるメソッドを提供するクラス。</a:t>
                      </a:r>
                      <a:endParaRPr kumimoji="1" lang="ja-JP" altLang="en-US" dirty="0"/>
                    </a:p>
                  </a:txBody>
                  <a:tcPr/>
                </a:tc>
              </a:tr>
              <a:tr h="370840">
                <a:tc>
                  <a:txBody>
                    <a:bodyPr/>
                    <a:lstStyle/>
                    <a:p>
                      <a:endParaRPr kumimoji="1" lang="ja-JP" altLang="en-US" dirty="0"/>
                    </a:p>
                  </a:txBody>
                  <a:tcPr/>
                </a:tc>
                <a:tc>
                  <a:txBody>
                    <a:bodyPr/>
                    <a:lstStyle/>
                    <a:p>
                      <a:endParaRPr kumimoji="1" lang="ja-JP" altLang="en-US"/>
                    </a:p>
                  </a:txBody>
                  <a:tcPr/>
                </a:tc>
              </a:tr>
              <a:tr h="370840">
                <a:tc>
                  <a:txBody>
                    <a:bodyPr/>
                    <a:lstStyle/>
                    <a:p>
                      <a:endParaRPr kumimoji="1" lang="ja-JP" altLang="en-US" dirty="0"/>
                    </a:p>
                  </a:txBody>
                  <a:tcPr/>
                </a:tc>
                <a:tc>
                  <a:txBody>
                    <a:bodyPr/>
                    <a:lstStyle/>
                    <a:p>
                      <a:endParaRPr kumimoji="1" lang="ja-JP" altLang="en-US" dirty="0"/>
                    </a:p>
                  </a:txBody>
                  <a:tcPr/>
                </a:tc>
              </a:tr>
            </a:tbl>
          </a:graphicData>
        </a:graphic>
      </p:graphicFrame>
    </p:spTree>
    <p:extLst>
      <p:ext uri="{BB962C8B-B14F-4D97-AF65-F5344CB8AC3E}">
        <p14:creationId xmlns:p14="http://schemas.microsoft.com/office/powerpoint/2010/main" val="16101662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コンポーネント</a:t>
            </a:r>
            <a:endParaRPr kumimoji="1" lang="ja-JP" altLang="en-US" dirty="0"/>
          </a:p>
        </p:txBody>
      </p:sp>
      <p:pic>
        <p:nvPicPr>
          <p:cNvPr id="9" name="コンテンツ プレースホルダー 8"/>
          <p:cNvPicPr>
            <a:picLocks noGrp="1" noChangeAspect="1"/>
          </p:cNvPicPr>
          <p:nvPr>
            <p:ph idx="1"/>
          </p:nvPr>
        </p:nvPicPr>
        <p:blipFill>
          <a:blip r:embed="rId2"/>
          <a:stretch>
            <a:fillRect/>
          </a:stretch>
        </p:blipFill>
        <p:spPr>
          <a:xfrm>
            <a:off x="2146300" y="2153444"/>
            <a:ext cx="4851400" cy="3695700"/>
          </a:xfrm>
          <a:prstGeom prst="rect">
            <a:avLst/>
          </a:prstGeom>
        </p:spPr>
      </p:pic>
      <p:sp>
        <p:nvSpPr>
          <p:cNvPr id="10" name="角丸四角形吹き出し 9"/>
          <p:cNvSpPr/>
          <p:nvPr/>
        </p:nvSpPr>
        <p:spPr>
          <a:xfrm>
            <a:off x="3260035" y="1577009"/>
            <a:ext cx="2623930" cy="463826"/>
          </a:xfrm>
          <a:prstGeom prst="wedgeRoundRectCallout">
            <a:avLst>
              <a:gd name="adj1" fmla="val -39586"/>
              <a:gd name="adj2" fmla="val 6882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400" dirty="0" err="1" smtClean="0"/>
              <a:t>TestFixtureAttribute</a:t>
            </a:r>
            <a:r>
              <a:rPr lang="ja-JP" altLang="en-US" sz="1400" dirty="0" smtClean="0"/>
              <a:t>（必須）</a:t>
            </a:r>
            <a:endParaRPr kumimoji="1" lang="ja-JP" altLang="en-US" sz="1400" dirty="0"/>
          </a:p>
        </p:txBody>
      </p:sp>
      <p:sp>
        <p:nvSpPr>
          <p:cNvPr id="11" name="角丸四角形吹き出し 10"/>
          <p:cNvSpPr/>
          <p:nvPr/>
        </p:nvSpPr>
        <p:spPr>
          <a:xfrm>
            <a:off x="165652" y="3293476"/>
            <a:ext cx="2325757" cy="1039985"/>
          </a:xfrm>
          <a:prstGeom prst="wedgeRoundRectCallout">
            <a:avLst>
              <a:gd name="adj1" fmla="val 48415"/>
              <a:gd name="adj2" fmla="val -7658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400" dirty="0" err="1" smtClean="0"/>
              <a:t>TestAttribute</a:t>
            </a:r>
            <a:r>
              <a:rPr lang="ja-JP" altLang="en-US" sz="1400" dirty="0" smtClean="0"/>
              <a:t>（必須）</a:t>
            </a:r>
            <a:endParaRPr lang="en-US" altLang="ja-JP" sz="1400" dirty="0" smtClean="0"/>
          </a:p>
          <a:p>
            <a:pPr algn="ctr"/>
            <a:r>
              <a:rPr kumimoji="1" lang="en-US" altLang="ja-JP" sz="1400" dirty="0" smtClean="0"/>
              <a:t>※</a:t>
            </a:r>
            <a:r>
              <a:rPr kumimoji="1" lang="ja-JP" altLang="en-US" sz="1400" dirty="0" smtClean="0"/>
              <a:t>より高機能な</a:t>
            </a:r>
            <a:r>
              <a:rPr kumimoji="1" lang="en-US" altLang="ja-JP" sz="1400" dirty="0" smtClean="0"/>
              <a:t>Attribute</a:t>
            </a:r>
            <a:r>
              <a:rPr kumimoji="1" lang="ja-JP" altLang="en-US" sz="1400" dirty="0" smtClean="0"/>
              <a:t>で代替させることも可能。</a:t>
            </a:r>
            <a:endParaRPr kumimoji="1" lang="ja-JP" altLang="en-US" sz="1400" dirty="0"/>
          </a:p>
        </p:txBody>
      </p:sp>
      <p:sp>
        <p:nvSpPr>
          <p:cNvPr id="12" name="角丸四角形吹き出し 11"/>
          <p:cNvSpPr/>
          <p:nvPr/>
        </p:nvSpPr>
        <p:spPr>
          <a:xfrm>
            <a:off x="5883965" y="2503590"/>
            <a:ext cx="2093844" cy="749128"/>
          </a:xfrm>
          <a:prstGeom prst="wedgeRoundRectCallout">
            <a:avLst>
              <a:gd name="adj1" fmla="val -67869"/>
              <a:gd name="adj2" fmla="val 36565"/>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400" dirty="0" smtClean="0"/>
              <a:t>Arrange</a:t>
            </a:r>
            <a:r>
              <a:rPr lang="ja-JP" altLang="en-US" sz="1400" dirty="0" smtClean="0"/>
              <a:t>でテストに必要な下準備を行う</a:t>
            </a:r>
            <a:endParaRPr kumimoji="1" lang="ja-JP" altLang="en-US" sz="1400" dirty="0"/>
          </a:p>
        </p:txBody>
      </p:sp>
      <p:sp>
        <p:nvSpPr>
          <p:cNvPr id="14" name="角丸四角形吹き出し 13"/>
          <p:cNvSpPr/>
          <p:nvPr/>
        </p:nvSpPr>
        <p:spPr>
          <a:xfrm>
            <a:off x="5883965" y="5788768"/>
            <a:ext cx="2093844" cy="749128"/>
          </a:xfrm>
          <a:prstGeom prst="wedgeRoundRectCallout">
            <a:avLst>
              <a:gd name="adj1" fmla="val -67869"/>
              <a:gd name="adj2" fmla="val -41271"/>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400" dirty="0" smtClean="0"/>
              <a:t>Assert</a:t>
            </a:r>
            <a:r>
              <a:rPr lang="ja-JP" altLang="en-US" sz="1400" dirty="0" smtClean="0"/>
              <a:t>で結果が満たすべき条件を記述する</a:t>
            </a:r>
            <a:endParaRPr kumimoji="1" lang="ja-JP" altLang="en-US" sz="1400" dirty="0"/>
          </a:p>
        </p:txBody>
      </p:sp>
      <p:sp>
        <p:nvSpPr>
          <p:cNvPr id="15" name="正方形/長方形 14"/>
          <p:cNvSpPr/>
          <p:nvPr/>
        </p:nvSpPr>
        <p:spPr>
          <a:xfrm>
            <a:off x="2782956" y="3307154"/>
            <a:ext cx="4214744" cy="1026307"/>
          </a:xfrm>
          <a:prstGeom prst="rect">
            <a:avLst/>
          </a:prstGeom>
          <a:noFill/>
          <a:ln>
            <a:solidFill>
              <a:schemeClr val="accent2"/>
            </a:solidFill>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16" name="正方形/長方形 15"/>
          <p:cNvSpPr/>
          <p:nvPr/>
        </p:nvSpPr>
        <p:spPr>
          <a:xfrm>
            <a:off x="2782956" y="4438475"/>
            <a:ext cx="4214744" cy="451578"/>
          </a:xfrm>
          <a:prstGeom prst="rect">
            <a:avLst/>
          </a:prstGeom>
          <a:noFill/>
          <a:ln>
            <a:solidFill>
              <a:schemeClr val="accent2"/>
            </a:solidFill>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17" name="正方形/長方形 16"/>
          <p:cNvSpPr/>
          <p:nvPr/>
        </p:nvSpPr>
        <p:spPr>
          <a:xfrm>
            <a:off x="2782956" y="5006387"/>
            <a:ext cx="4214744" cy="451578"/>
          </a:xfrm>
          <a:prstGeom prst="rect">
            <a:avLst/>
          </a:prstGeom>
          <a:noFill/>
          <a:ln>
            <a:solidFill>
              <a:schemeClr val="accent2"/>
            </a:solidFill>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13" name="角丸四角形吹き出し 12"/>
          <p:cNvSpPr/>
          <p:nvPr/>
        </p:nvSpPr>
        <p:spPr>
          <a:xfrm>
            <a:off x="6155635" y="4333461"/>
            <a:ext cx="2093844" cy="749128"/>
          </a:xfrm>
          <a:prstGeom prst="wedgeRoundRectCallout">
            <a:avLst>
              <a:gd name="adj1" fmla="val -66603"/>
              <a:gd name="adj2" fmla="val 1533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1400" dirty="0" smtClean="0"/>
              <a:t>Act</a:t>
            </a:r>
            <a:r>
              <a:rPr lang="ja-JP" altLang="en-US" sz="1400" dirty="0" smtClean="0"/>
              <a:t>でテスト対象のメソッドを実行する</a:t>
            </a:r>
            <a:endParaRPr kumimoji="1" lang="ja-JP" altLang="en-US" sz="1400" dirty="0"/>
          </a:p>
        </p:txBody>
      </p:sp>
    </p:spTree>
    <p:extLst>
      <p:ext uri="{BB962C8B-B14F-4D97-AF65-F5344CB8AC3E}">
        <p14:creationId xmlns:p14="http://schemas.microsoft.com/office/powerpoint/2010/main" val="1966405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animEffect transition="in" filter="fade">
                                      <p:cBhvr>
                                        <p:cTn id="33" dur="500"/>
                                        <p:tgtEl>
                                          <p:spTgt spid="1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4" grpId="0" animBg="1"/>
      <p:bldP spid="15" grpId="0" animBg="1"/>
      <p:bldP spid="16" grpId="0" animBg="1"/>
      <p:bldP spid="17" grpId="0" animBg="1"/>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作り方</a:t>
            </a:r>
            <a:endParaRPr kumimoji="1" lang="ja-JP" altLang="en-US" dirty="0"/>
          </a:p>
        </p:txBody>
      </p:sp>
      <p:sp>
        <p:nvSpPr>
          <p:cNvPr id="5" name="コンテンツ プレースホルダー 4"/>
          <p:cNvSpPr>
            <a:spLocks noGrp="1"/>
          </p:cNvSpPr>
          <p:nvPr>
            <p:ph idx="1"/>
          </p:nvPr>
        </p:nvSpPr>
        <p:spPr/>
        <p:txBody>
          <a:bodyPr>
            <a:noAutofit/>
          </a:bodyPr>
          <a:lstStyle/>
          <a:p>
            <a:pPr marL="514350" indent="-514350">
              <a:buFont typeface="+mj-ea"/>
              <a:buAutoNum type="circleNumDbPlain"/>
            </a:pPr>
            <a:r>
              <a:rPr kumimoji="1" lang="en-US" altLang="ja-JP" sz="2400" dirty="0" err="1" smtClean="0"/>
              <a:t>TestFixture</a:t>
            </a:r>
            <a:r>
              <a:rPr kumimoji="1" lang="ja-JP" altLang="en-US" sz="2400" dirty="0" smtClean="0"/>
              <a:t>クラスを作成</a:t>
            </a:r>
            <a:endParaRPr kumimoji="1" lang="en-US" altLang="ja-JP" sz="2400" dirty="0" smtClean="0"/>
          </a:p>
          <a:p>
            <a:pPr lvl="1"/>
            <a:r>
              <a:rPr lang="ja-JP" altLang="en-US" sz="2000" dirty="0" smtClean="0"/>
              <a:t>一般にはテスト対象クラス</a:t>
            </a:r>
            <a:r>
              <a:rPr lang="en-US" altLang="ja-JP" sz="2000" dirty="0" smtClean="0"/>
              <a:t>1</a:t>
            </a:r>
            <a:r>
              <a:rPr lang="ja-JP" altLang="en-US" sz="2000" dirty="0" smtClean="0"/>
              <a:t>つに就き</a:t>
            </a:r>
            <a:r>
              <a:rPr lang="en-US" altLang="ja-JP" sz="2000" dirty="0" err="1" smtClean="0"/>
              <a:t>TestFixture</a:t>
            </a:r>
            <a:r>
              <a:rPr lang="ja-JP" altLang="en-US" sz="2000" dirty="0" smtClean="0"/>
              <a:t>クラスも</a:t>
            </a:r>
            <a:r>
              <a:rPr lang="en-US" altLang="ja-JP" sz="2000" dirty="0" smtClean="0"/>
              <a:t>1</a:t>
            </a:r>
            <a:r>
              <a:rPr lang="ja-JP" altLang="en-US" sz="2000" dirty="0" smtClean="0"/>
              <a:t>つ作成（決まりはない）</a:t>
            </a:r>
            <a:endParaRPr lang="en-US" altLang="ja-JP" sz="2000" dirty="0"/>
          </a:p>
          <a:p>
            <a:pPr marL="514350" indent="-514350">
              <a:buFont typeface="+mj-ea"/>
              <a:buAutoNum type="circleNumDbPlain"/>
            </a:pPr>
            <a:r>
              <a:rPr lang="en-US" altLang="ja-JP" sz="2400" dirty="0" err="1" smtClean="0"/>
              <a:t>SetUp</a:t>
            </a:r>
            <a:r>
              <a:rPr lang="ja-JP" altLang="en-US" sz="2400" dirty="0" smtClean="0"/>
              <a:t>メソッドを作成</a:t>
            </a:r>
            <a:endParaRPr lang="en-US" altLang="ja-JP" sz="2400" dirty="0" smtClean="0"/>
          </a:p>
          <a:p>
            <a:pPr lvl="1"/>
            <a:r>
              <a:rPr lang="ja-JP" altLang="en-US" sz="2000" dirty="0" smtClean="0"/>
              <a:t>個々の</a:t>
            </a:r>
            <a:r>
              <a:rPr lang="en-US" altLang="ja-JP" sz="2000" dirty="0" smtClean="0"/>
              <a:t>Test</a:t>
            </a:r>
            <a:r>
              <a:rPr lang="ja-JP" altLang="en-US" sz="2000" dirty="0" smtClean="0"/>
              <a:t>メソッドの前に都度かならず実行させたい処理がある場合に作成</a:t>
            </a:r>
            <a:endParaRPr lang="en-US" altLang="ja-JP" sz="2000" dirty="0"/>
          </a:p>
          <a:p>
            <a:pPr marL="514350" indent="-514350">
              <a:buFont typeface="+mj-ea"/>
              <a:buAutoNum type="circleNumDbPlain"/>
            </a:pPr>
            <a:r>
              <a:rPr lang="en-US" altLang="ja-JP" sz="2400" dirty="0" err="1" smtClean="0"/>
              <a:t>TearDown</a:t>
            </a:r>
            <a:r>
              <a:rPr lang="ja-JP" altLang="en-US" sz="2400" dirty="0" smtClean="0"/>
              <a:t>メソッドを作成</a:t>
            </a:r>
            <a:endParaRPr lang="en-US" altLang="ja-JP" sz="2400" dirty="0" smtClean="0"/>
          </a:p>
          <a:p>
            <a:pPr lvl="1"/>
            <a:r>
              <a:rPr lang="ja-JP" altLang="en-US" sz="2000" dirty="0" smtClean="0"/>
              <a:t>個々の</a:t>
            </a:r>
            <a:r>
              <a:rPr lang="en-US" altLang="ja-JP" sz="2000" dirty="0" smtClean="0"/>
              <a:t>Test</a:t>
            </a:r>
            <a:r>
              <a:rPr lang="ja-JP" altLang="en-US" sz="2000" dirty="0" smtClean="0"/>
              <a:t>メソッドの後に都度かならず実行させたい処理がある場合に作成</a:t>
            </a:r>
            <a:endParaRPr lang="en-US" altLang="ja-JP" sz="2000" dirty="0"/>
          </a:p>
          <a:p>
            <a:pPr marL="514350" indent="-514350">
              <a:buFont typeface="+mj-ea"/>
              <a:buAutoNum type="circleNumDbPlain"/>
            </a:pPr>
            <a:r>
              <a:rPr lang="en-US" altLang="ja-JP" sz="2400" dirty="0" smtClean="0"/>
              <a:t>Test</a:t>
            </a:r>
            <a:r>
              <a:rPr lang="ja-JP" altLang="en-US" sz="2400" dirty="0" smtClean="0"/>
              <a:t>メソッドを作成</a:t>
            </a:r>
            <a:endParaRPr lang="en-US" altLang="ja-JP" sz="2400" dirty="0" smtClean="0"/>
          </a:p>
          <a:p>
            <a:pPr lvl="1"/>
            <a:r>
              <a:rPr lang="ja-JP" altLang="en-US" sz="2000" dirty="0" smtClean="0"/>
              <a:t>テスト対象クラスのメソッドやフィールドごと かつ 正常系</a:t>
            </a:r>
            <a:r>
              <a:rPr lang="en-US" altLang="ja-JP" sz="2000" dirty="0" smtClean="0"/>
              <a:t>/</a:t>
            </a:r>
            <a:r>
              <a:rPr lang="ja-JP" altLang="en-US" sz="2000" dirty="0" smtClean="0"/>
              <a:t>異常系や引数の値域など条件ごとに作成（分け方に決まりはない）</a:t>
            </a:r>
            <a:endParaRPr lang="en-US" altLang="ja-JP" sz="2000" dirty="0" smtClean="0"/>
          </a:p>
        </p:txBody>
      </p:sp>
    </p:spTree>
    <p:extLst>
      <p:ext uri="{BB962C8B-B14F-4D97-AF65-F5344CB8AC3E}">
        <p14:creationId xmlns:p14="http://schemas.microsoft.com/office/powerpoint/2010/main" val="140223993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Assertion</a:t>
            </a:r>
            <a:r>
              <a:rPr kumimoji="1" lang="ja-JP" altLang="en-US" dirty="0" smtClean="0"/>
              <a:t>の構文</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err="1" smtClean="0"/>
              <a:t>NUnit</a:t>
            </a:r>
            <a:r>
              <a:rPr kumimoji="1" lang="ja-JP" altLang="en-US" dirty="0" smtClean="0"/>
              <a:t>では（</a:t>
            </a:r>
            <a:r>
              <a:rPr kumimoji="1" lang="en-US" altLang="ja-JP" dirty="0" smtClean="0"/>
              <a:t>JUnit</a:t>
            </a:r>
            <a:r>
              <a:rPr kumimoji="1" lang="ja-JP" altLang="en-US" dirty="0" smtClean="0"/>
              <a:t>でも）</a:t>
            </a:r>
            <a:r>
              <a:rPr lang="ja-JP" altLang="en-US" dirty="0"/>
              <a:t>いくつか</a:t>
            </a:r>
            <a:r>
              <a:rPr lang="ja-JP" altLang="en-US" dirty="0" smtClean="0"/>
              <a:t>の</a:t>
            </a:r>
            <a:r>
              <a:rPr lang="en-US" altLang="ja-JP" dirty="0" smtClean="0"/>
              <a:t>Assertion</a:t>
            </a:r>
            <a:r>
              <a:rPr lang="ja-JP" altLang="en-US" dirty="0" smtClean="0"/>
              <a:t>の方式が用意されているが、もっとも新しく使い勝手も良いのは以下の形式：</a:t>
            </a:r>
            <a:endParaRPr kumimoji="1" lang="ja-JP" altLang="en-US" dirty="0"/>
          </a:p>
        </p:txBody>
      </p:sp>
      <p:sp>
        <p:nvSpPr>
          <p:cNvPr id="4" name="テキスト ボックス 3"/>
          <p:cNvSpPr txBox="1"/>
          <p:nvPr/>
        </p:nvSpPr>
        <p:spPr>
          <a:xfrm>
            <a:off x="870155" y="3824748"/>
            <a:ext cx="3147015" cy="584775"/>
          </a:xfrm>
          <a:prstGeom prst="rect">
            <a:avLst/>
          </a:prstGeom>
          <a:solidFill>
            <a:schemeClr val="accent5">
              <a:lumMod val="20000"/>
              <a:lumOff val="80000"/>
            </a:schemeClr>
          </a:solidFill>
          <a:ln>
            <a:solidFill>
              <a:schemeClr val="tx1"/>
            </a:solidFill>
            <a:prstDash val="dash"/>
          </a:ln>
        </p:spPr>
        <p:txBody>
          <a:bodyPr wrap="none" rtlCol="0">
            <a:spAutoFit/>
          </a:bodyPr>
          <a:lstStyle/>
          <a:p>
            <a:r>
              <a:rPr kumimoji="1" lang="en-US" altLang="ja-JP" sz="3200" dirty="0" err="1" smtClean="0">
                <a:latin typeface="Courier New" panose="02070309020205020404" pitchFamily="49" charset="0"/>
                <a:cs typeface="Courier New" panose="02070309020205020404" pitchFamily="49" charset="0"/>
              </a:rPr>
              <a:t>Assert.That</a:t>
            </a:r>
            <a:r>
              <a:rPr kumimoji="1" lang="en-US" altLang="ja-JP" sz="3200" dirty="0" smtClean="0">
                <a:latin typeface="Courier New" panose="02070309020205020404" pitchFamily="49" charset="0"/>
                <a:cs typeface="Courier New" panose="02070309020205020404" pitchFamily="49" charset="0"/>
              </a:rPr>
              <a:t>(</a:t>
            </a:r>
            <a:endParaRPr kumimoji="1" lang="ja-JP" altLang="en-US" sz="3200" dirty="0">
              <a:latin typeface="Courier New" panose="02070309020205020404" pitchFamily="49" charset="0"/>
              <a:cs typeface="Courier New" panose="02070309020205020404" pitchFamily="49" charset="0"/>
            </a:endParaRPr>
          </a:p>
        </p:txBody>
      </p:sp>
      <p:sp>
        <p:nvSpPr>
          <p:cNvPr id="5" name="テキスト ボックス 4"/>
          <p:cNvSpPr txBox="1"/>
          <p:nvPr/>
        </p:nvSpPr>
        <p:spPr>
          <a:xfrm>
            <a:off x="7601978" y="3819588"/>
            <a:ext cx="431528" cy="584775"/>
          </a:xfrm>
          <a:prstGeom prst="rect">
            <a:avLst/>
          </a:prstGeom>
          <a:solidFill>
            <a:schemeClr val="accent5">
              <a:lumMod val="20000"/>
              <a:lumOff val="80000"/>
            </a:schemeClr>
          </a:solidFill>
          <a:ln>
            <a:solidFill>
              <a:schemeClr val="tx1"/>
            </a:solidFill>
            <a:prstDash val="dash"/>
          </a:ln>
        </p:spPr>
        <p:txBody>
          <a:bodyPr wrap="none" rtlCol="0">
            <a:spAutoFit/>
          </a:bodyPr>
          <a:lstStyle/>
          <a:p>
            <a:r>
              <a:rPr kumimoji="1" lang="en-US" altLang="ja-JP" sz="3200" dirty="0" smtClean="0">
                <a:latin typeface="Courier New" panose="02070309020205020404" pitchFamily="49" charset="0"/>
                <a:cs typeface="Courier New" panose="02070309020205020404" pitchFamily="49" charset="0"/>
              </a:rPr>
              <a:t>)</a:t>
            </a:r>
            <a:endParaRPr kumimoji="1" lang="ja-JP" altLang="en-US" sz="3200" dirty="0">
              <a:latin typeface="Courier New" panose="02070309020205020404" pitchFamily="49" charset="0"/>
              <a:cs typeface="Courier New" panose="02070309020205020404" pitchFamily="49" charset="0"/>
            </a:endParaRPr>
          </a:p>
        </p:txBody>
      </p:sp>
      <p:sp>
        <p:nvSpPr>
          <p:cNvPr id="6" name="テキスト ボックス 5"/>
          <p:cNvSpPr txBox="1"/>
          <p:nvPr/>
        </p:nvSpPr>
        <p:spPr>
          <a:xfrm>
            <a:off x="4198374" y="3819588"/>
            <a:ext cx="1415772" cy="584775"/>
          </a:xfrm>
          <a:prstGeom prst="rect">
            <a:avLst/>
          </a:prstGeom>
          <a:solidFill>
            <a:schemeClr val="accent4">
              <a:lumMod val="40000"/>
              <a:lumOff val="60000"/>
            </a:schemeClr>
          </a:solidFill>
          <a:ln>
            <a:solidFill>
              <a:schemeClr val="tx1"/>
            </a:solidFill>
            <a:prstDash val="dash"/>
          </a:ln>
        </p:spPr>
        <p:txBody>
          <a:bodyPr wrap="none" rtlCol="0">
            <a:spAutoFit/>
          </a:bodyPr>
          <a:lstStyle/>
          <a:p>
            <a:r>
              <a:rPr lang="ja-JP" altLang="en-US" sz="3200" dirty="0" smtClean="0">
                <a:latin typeface="Courier New" panose="02070309020205020404" pitchFamily="49" charset="0"/>
                <a:cs typeface="Courier New" panose="02070309020205020404" pitchFamily="49" charset="0"/>
              </a:rPr>
              <a:t>結果</a:t>
            </a:r>
            <a:r>
              <a:rPr lang="ja-JP" altLang="en-US" sz="3200" dirty="0">
                <a:latin typeface="Courier New" panose="02070309020205020404" pitchFamily="49" charset="0"/>
                <a:cs typeface="Courier New" panose="02070309020205020404" pitchFamily="49" charset="0"/>
              </a:rPr>
              <a:t>値</a:t>
            </a:r>
            <a:endParaRPr kumimoji="1" lang="ja-JP" altLang="en-US" sz="3200" dirty="0">
              <a:latin typeface="Courier New" panose="02070309020205020404" pitchFamily="49" charset="0"/>
              <a:cs typeface="Courier New" panose="02070309020205020404" pitchFamily="49" charset="0"/>
            </a:endParaRPr>
          </a:p>
        </p:txBody>
      </p:sp>
      <p:sp>
        <p:nvSpPr>
          <p:cNvPr id="7" name="テキスト ボックス 6"/>
          <p:cNvSpPr txBox="1"/>
          <p:nvPr/>
        </p:nvSpPr>
        <p:spPr>
          <a:xfrm>
            <a:off x="5801725" y="3819343"/>
            <a:ext cx="431528" cy="584775"/>
          </a:xfrm>
          <a:prstGeom prst="rect">
            <a:avLst/>
          </a:prstGeom>
          <a:solidFill>
            <a:schemeClr val="accent5">
              <a:lumMod val="20000"/>
              <a:lumOff val="80000"/>
            </a:schemeClr>
          </a:solidFill>
          <a:ln>
            <a:solidFill>
              <a:schemeClr val="tx1"/>
            </a:solidFill>
            <a:prstDash val="dash"/>
          </a:ln>
        </p:spPr>
        <p:txBody>
          <a:bodyPr wrap="none" rtlCol="0">
            <a:spAutoFit/>
          </a:bodyPr>
          <a:lstStyle/>
          <a:p>
            <a:r>
              <a:rPr lang="en-US" altLang="ja-JP" sz="3200" dirty="0" smtClean="0">
                <a:latin typeface="Courier New" panose="02070309020205020404" pitchFamily="49" charset="0"/>
                <a:cs typeface="Courier New" panose="02070309020205020404" pitchFamily="49" charset="0"/>
              </a:rPr>
              <a:t>,</a:t>
            </a:r>
            <a:endParaRPr kumimoji="1" lang="ja-JP" altLang="en-US" sz="3200" dirty="0">
              <a:latin typeface="Courier New" panose="02070309020205020404" pitchFamily="49" charset="0"/>
              <a:cs typeface="Courier New" panose="02070309020205020404" pitchFamily="49" charset="0"/>
            </a:endParaRPr>
          </a:p>
        </p:txBody>
      </p:sp>
      <p:sp>
        <p:nvSpPr>
          <p:cNvPr id="8" name="テキスト ボックス 7"/>
          <p:cNvSpPr txBox="1"/>
          <p:nvPr/>
        </p:nvSpPr>
        <p:spPr>
          <a:xfrm>
            <a:off x="6368245" y="3824748"/>
            <a:ext cx="1005403" cy="584775"/>
          </a:xfrm>
          <a:prstGeom prst="rect">
            <a:avLst/>
          </a:prstGeom>
          <a:solidFill>
            <a:schemeClr val="accent4">
              <a:lumMod val="40000"/>
              <a:lumOff val="60000"/>
            </a:schemeClr>
          </a:solidFill>
          <a:ln>
            <a:solidFill>
              <a:schemeClr val="tx1"/>
            </a:solidFill>
            <a:prstDash val="dash"/>
          </a:ln>
        </p:spPr>
        <p:txBody>
          <a:bodyPr wrap="none" rtlCol="0">
            <a:spAutoFit/>
          </a:bodyPr>
          <a:lstStyle/>
          <a:p>
            <a:r>
              <a:rPr lang="ja-JP" altLang="en-US" sz="3200" dirty="0">
                <a:latin typeface="Courier New" panose="02070309020205020404" pitchFamily="49" charset="0"/>
                <a:cs typeface="Courier New" panose="02070309020205020404" pitchFamily="49" charset="0"/>
              </a:rPr>
              <a:t>制約</a:t>
            </a:r>
            <a:endParaRPr kumimoji="1" lang="ja-JP" altLang="en-US" sz="3200" dirty="0">
              <a:latin typeface="Courier New" panose="02070309020205020404" pitchFamily="49" charset="0"/>
              <a:cs typeface="Courier New" panose="02070309020205020404" pitchFamily="49" charset="0"/>
            </a:endParaRPr>
          </a:p>
        </p:txBody>
      </p:sp>
      <p:sp>
        <p:nvSpPr>
          <p:cNvPr id="9" name="テキスト ボックス 8"/>
          <p:cNvSpPr txBox="1"/>
          <p:nvPr/>
        </p:nvSpPr>
        <p:spPr>
          <a:xfrm>
            <a:off x="4198374" y="5053781"/>
            <a:ext cx="1665841" cy="584775"/>
          </a:xfrm>
          <a:prstGeom prst="rect">
            <a:avLst/>
          </a:prstGeom>
          <a:solidFill>
            <a:schemeClr val="accent4">
              <a:lumMod val="40000"/>
              <a:lumOff val="60000"/>
            </a:schemeClr>
          </a:solidFill>
          <a:ln>
            <a:solidFill>
              <a:schemeClr val="tx1"/>
            </a:solidFill>
            <a:prstDash val="dash"/>
          </a:ln>
        </p:spPr>
        <p:txBody>
          <a:bodyPr wrap="none" rtlCol="0">
            <a:spAutoFit/>
          </a:bodyPr>
          <a:lstStyle/>
          <a:p>
            <a:r>
              <a:rPr kumimoji="1" lang="en-US" altLang="ja-JP" sz="3200" dirty="0" smtClean="0">
                <a:latin typeface="Courier New" panose="02070309020205020404" pitchFamily="49" charset="0"/>
                <a:cs typeface="Courier New" panose="02070309020205020404" pitchFamily="49" charset="0"/>
              </a:rPr>
              <a:t>Action</a:t>
            </a:r>
            <a:endParaRPr kumimoji="1" lang="ja-JP" altLang="en-US" sz="3200" dirty="0">
              <a:latin typeface="Courier New" panose="02070309020205020404" pitchFamily="49" charset="0"/>
              <a:cs typeface="Courier New" panose="02070309020205020404" pitchFamily="49" charset="0"/>
            </a:endParaRPr>
          </a:p>
        </p:txBody>
      </p:sp>
      <p:sp>
        <p:nvSpPr>
          <p:cNvPr id="10" name="テキスト ボックス 9"/>
          <p:cNvSpPr txBox="1"/>
          <p:nvPr/>
        </p:nvSpPr>
        <p:spPr>
          <a:xfrm>
            <a:off x="870155" y="3325449"/>
            <a:ext cx="2220480" cy="369332"/>
          </a:xfrm>
          <a:prstGeom prst="rect">
            <a:avLst/>
          </a:prstGeom>
          <a:noFill/>
        </p:spPr>
        <p:txBody>
          <a:bodyPr wrap="none" rtlCol="0">
            <a:spAutoFit/>
          </a:bodyPr>
          <a:lstStyle/>
          <a:p>
            <a:r>
              <a:rPr kumimoji="1" lang="ja-JP" altLang="en-US" dirty="0" smtClean="0"/>
              <a:t>戻り値の</a:t>
            </a:r>
            <a:r>
              <a:rPr kumimoji="1" lang="en-US" altLang="ja-JP" dirty="0" smtClean="0"/>
              <a:t>Assertion</a:t>
            </a:r>
            <a:r>
              <a:rPr kumimoji="1" lang="ja-JP" altLang="en-US" dirty="0" smtClean="0"/>
              <a:t>：</a:t>
            </a:r>
            <a:endParaRPr kumimoji="1" lang="ja-JP" altLang="en-US" dirty="0"/>
          </a:p>
        </p:txBody>
      </p:sp>
      <p:sp>
        <p:nvSpPr>
          <p:cNvPr id="11" name="テキスト ボックス 10"/>
          <p:cNvSpPr txBox="1"/>
          <p:nvPr/>
        </p:nvSpPr>
        <p:spPr>
          <a:xfrm>
            <a:off x="870155" y="5053780"/>
            <a:ext cx="3147015" cy="584775"/>
          </a:xfrm>
          <a:prstGeom prst="rect">
            <a:avLst/>
          </a:prstGeom>
          <a:solidFill>
            <a:schemeClr val="accent5">
              <a:lumMod val="20000"/>
              <a:lumOff val="80000"/>
            </a:schemeClr>
          </a:solidFill>
          <a:ln>
            <a:solidFill>
              <a:schemeClr val="tx1"/>
            </a:solidFill>
            <a:prstDash val="dash"/>
          </a:ln>
        </p:spPr>
        <p:txBody>
          <a:bodyPr wrap="none" rtlCol="0">
            <a:spAutoFit/>
          </a:bodyPr>
          <a:lstStyle/>
          <a:p>
            <a:r>
              <a:rPr kumimoji="1" lang="en-US" altLang="ja-JP" sz="3200" dirty="0" err="1" smtClean="0">
                <a:latin typeface="Courier New" panose="02070309020205020404" pitchFamily="49" charset="0"/>
                <a:cs typeface="Courier New" panose="02070309020205020404" pitchFamily="49" charset="0"/>
              </a:rPr>
              <a:t>Assert.That</a:t>
            </a:r>
            <a:r>
              <a:rPr kumimoji="1" lang="en-US" altLang="ja-JP" sz="3200" dirty="0" smtClean="0">
                <a:latin typeface="Courier New" panose="02070309020205020404" pitchFamily="49" charset="0"/>
                <a:cs typeface="Courier New" panose="02070309020205020404" pitchFamily="49" charset="0"/>
              </a:rPr>
              <a:t>(</a:t>
            </a:r>
            <a:endParaRPr kumimoji="1" lang="ja-JP" altLang="en-US" sz="3200" dirty="0">
              <a:latin typeface="Courier New" panose="02070309020205020404" pitchFamily="49" charset="0"/>
              <a:cs typeface="Courier New" panose="02070309020205020404" pitchFamily="49" charset="0"/>
            </a:endParaRPr>
          </a:p>
        </p:txBody>
      </p:sp>
      <p:sp>
        <p:nvSpPr>
          <p:cNvPr id="12" name="テキスト ボックス 11"/>
          <p:cNvSpPr txBox="1"/>
          <p:nvPr/>
        </p:nvSpPr>
        <p:spPr>
          <a:xfrm>
            <a:off x="7817742" y="5048620"/>
            <a:ext cx="431528" cy="584775"/>
          </a:xfrm>
          <a:prstGeom prst="rect">
            <a:avLst/>
          </a:prstGeom>
          <a:solidFill>
            <a:schemeClr val="accent5">
              <a:lumMod val="20000"/>
              <a:lumOff val="80000"/>
            </a:schemeClr>
          </a:solidFill>
          <a:ln>
            <a:solidFill>
              <a:schemeClr val="tx1"/>
            </a:solidFill>
            <a:prstDash val="dash"/>
          </a:ln>
        </p:spPr>
        <p:txBody>
          <a:bodyPr wrap="none" rtlCol="0">
            <a:spAutoFit/>
          </a:bodyPr>
          <a:lstStyle/>
          <a:p>
            <a:r>
              <a:rPr kumimoji="1" lang="en-US" altLang="ja-JP" sz="3200" dirty="0" smtClean="0">
                <a:latin typeface="Courier New" panose="02070309020205020404" pitchFamily="49" charset="0"/>
                <a:cs typeface="Courier New" panose="02070309020205020404" pitchFamily="49" charset="0"/>
              </a:rPr>
              <a:t>)</a:t>
            </a:r>
            <a:endParaRPr kumimoji="1" lang="ja-JP" altLang="en-US" sz="3200" dirty="0">
              <a:latin typeface="Courier New" panose="02070309020205020404" pitchFamily="49" charset="0"/>
              <a:cs typeface="Courier New" panose="02070309020205020404" pitchFamily="49" charset="0"/>
            </a:endParaRPr>
          </a:p>
        </p:txBody>
      </p:sp>
      <p:sp>
        <p:nvSpPr>
          <p:cNvPr id="13" name="テキスト ボックス 12"/>
          <p:cNvSpPr txBox="1"/>
          <p:nvPr/>
        </p:nvSpPr>
        <p:spPr>
          <a:xfrm>
            <a:off x="6017489" y="5048375"/>
            <a:ext cx="431528" cy="584775"/>
          </a:xfrm>
          <a:prstGeom prst="rect">
            <a:avLst/>
          </a:prstGeom>
          <a:solidFill>
            <a:schemeClr val="accent5">
              <a:lumMod val="20000"/>
              <a:lumOff val="80000"/>
            </a:schemeClr>
          </a:solidFill>
          <a:ln>
            <a:solidFill>
              <a:schemeClr val="tx1"/>
            </a:solidFill>
            <a:prstDash val="dash"/>
          </a:ln>
        </p:spPr>
        <p:txBody>
          <a:bodyPr wrap="none" rtlCol="0">
            <a:spAutoFit/>
          </a:bodyPr>
          <a:lstStyle/>
          <a:p>
            <a:r>
              <a:rPr lang="en-US" altLang="ja-JP" sz="3200" dirty="0" smtClean="0">
                <a:latin typeface="Courier New" panose="02070309020205020404" pitchFamily="49" charset="0"/>
                <a:cs typeface="Courier New" panose="02070309020205020404" pitchFamily="49" charset="0"/>
              </a:rPr>
              <a:t>,</a:t>
            </a:r>
            <a:endParaRPr kumimoji="1" lang="ja-JP" altLang="en-US" sz="3200" dirty="0">
              <a:latin typeface="Courier New" panose="02070309020205020404" pitchFamily="49" charset="0"/>
              <a:cs typeface="Courier New" panose="02070309020205020404" pitchFamily="49" charset="0"/>
            </a:endParaRPr>
          </a:p>
        </p:txBody>
      </p:sp>
      <p:sp>
        <p:nvSpPr>
          <p:cNvPr id="14" name="テキスト ボックス 13"/>
          <p:cNvSpPr txBox="1"/>
          <p:nvPr/>
        </p:nvSpPr>
        <p:spPr>
          <a:xfrm>
            <a:off x="6584009" y="5053780"/>
            <a:ext cx="1005403" cy="584775"/>
          </a:xfrm>
          <a:prstGeom prst="rect">
            <a:avLst/>
          </a:prstGeom>
          <a:solidFill>
            <a:schemeClr val="accent4">
              <a:lumMod val="40000"/>
              <a:lumOff val="60000"/>
            </a:schemeClr>
          </a:solidFill>
          <a:ln>
            <a:solidFill>
              <a:schemeClr val="tx1"/>
            </a:solidFill>
            <a:prstDash val="dash"/>
          </a:ln>
        </p:spPr>
        <p:txBody>
          <a:bodyPr wrap="none" rtlCol="0">
            <a:spAutoFit/>
          </a:bodyPr>
          <a:lstStyle/>
          <a:p>
            <a:r>
              <a:rPr lang="ja-JP" altLang="en-US" sz="3200" dirty="0">
                <a:latin typeface="Courier New" panose="02070309020205020404" pitchFamily="49" charset="0"/>
                <a:cs typeface="Courier New" panose="02070309020205020404" pitchFamily="49" charset="0"/>
              </a:rPr>
              <a:t>制約</a:t>
            </a:r>
            <a:endParaRPr kumimoji="1" lang="ja-JP" altLang="en-US" sz="3200" dirty="0">
              <a:latin typeface="Courier New" panose="02070309020205020404" pitchFamily="49" charset="0"/>
              <a:cs typeface="Courier New" panose="02070309020205020404" pitchFamily="49" charset="0"/>
            </a:endParaRPr>
          </a:p>
        </p:txBody>
      </p:sp>
      <p:sp>
        <p:nvSpPr>
          <p:cNvPr id="15" name="テキスト ボックス 14"/>
          <p:cNvSpPr txBox="1"/>
          <p:nvPr/>
        </p:nvSpPr>
        <p:spPr>
          <a:xfrm>
            <a:off x="870155" y="4554481"/>
            <a:ext cx="2682145" cy="369332"/>
          </a:xfrm>
          <a:prstGeom prst="rect">
            <a:avLst/>
          </a:prstGeom>
          <a:noFill/>
        </p:spPr>
        <p:txBody>
          <a:bodyPr wrap="none" rtlCol="0">
            <a:spAutoFit/>
          </a:bodyPr>
          <a:lstStyle/>
          <a:p>
            <a:r>
              <a:rPr kumimoji="1" lang="ja-JP" altLang="en-US" dirty="0" smtClean="0"/>
              <a:t>例外スローの</a:t>
            </a:r>
            <a:r>
              <a:rPr kumimoji="1" lang="en-US" altLang="ja-JP" dirty="0" smtClean="0"/>
              <a:t>Assertion</a:t>
            </a:r>
            <a:r>
              <a:rPr kumimoji="1" lang="ja-JP" altLang="en-US" dirty="0" smtClean="0"/>
              <a:t>：</a:t>
            </a:r>
            <a:endParaRPr kumimoji="1" lang="ja-JP" altLang="en-US" dirty="0"/>
          </a:p>
        </p:txBody>
      </p:sp>
      <p:sp>
        <p:nvSpPr>
          <p:cNvPr id="17" name="角丸四角形吹き出し 16"/>
          <p:cNvSpPr/>
          <p:nvPr/>
        </p:nvSpPr>
        <p:spPr>
          <a:xfrm>
            <a:off x="3238515" y="5866294"/>
            <a:ext cx="5138569" cy="814726"/>
          </a:xfrm>
          <a:prstGeom prst="wedgeRoundRectCallout">
            <a:avLst>
              <a:gd name="adj1" fmla="val 20869"/>
              <a:gd name="adj2" fmla="val -69618"/>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制約オブジェクトは</a:t>
            </a:r>
            <a:r>
              <a:rPr lang="en-US" altLang="ja-JP" dirty="0" err="1" smtClean="0"/>
              <a:t>Is,Has,Throws</a:t>
            </a:r>
            <a:r>
              <a:rPr lang="ja-JP" altLang="en-US" dirty="0" smtClean="0"/>
              <a:t>などの構文ヘルパー（ユーティリティ）を使って作成できる。</a:t>
            </a:r>
            <a:endParaRPr kumimoji="1" lang="ja-JP" altLang="en-US" dirty="0"/>
          </a:p>
        </p:txBody>
      </p:sp>
    </p:spTree>
    <p:extLst>
      <p:ext uri="{BB962C8B-B14F-4D97-AF65-F5344CB8AC3E}">
        <p14:creationId xmlns:p14="http://schemas.microsoft.com/office/powerpoint/2010/main" val="1943594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はじめに</a:t>
            </a:r>
            <a:endParaRPr kumimoji="1" lang="ja-JP" altLang="en-US" dirty="0"/>
          </a:p>
        </p:txBody>
      </p:sp>
      <p:sp>
        <p:nvSpPr>
          <p:cNvPr id="5" name="テキスト プレースホルダー 4"/>
          <p:cNvSpPr>
            <a:spLocks noGrp="1"/>
          </p:cNvSpPr>
          <p:nvPr>
            <p:ph type="body" idx="1"/>
          </p:nvPr>
        </p:nvSpPr>
        <p:spPr/>
        <p:txBody>
          <a:bodyPr/>
          <a:lstStyle/>
          <a:p>
            <a:endParaRPr kumimoji="1" lang="ja-JP" altLang="en-US"/>
          </a:p>
        </p:txBody>
      </p:sp>
      <p:sp>
        <p:nvSpPr>
          <p:cNvPr id="6" name="テキスト ボックス 5"/>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再掲</a:t>
            </a:r>
            <a:endParaRPr kumimoji="1" lang="ja-JP" altLang="en-US" dirty="0"/>
          </a:p>
        </p:txBody>
      </p:sp>
    </p:spTree>
    <p:extLst>
      <p:ext uri="{BB962C8B-B14F-4D97-AF65-F5344CB8AC3E}">
        <p14:creationId xmlns:p14="http://schemas.microsoft.com/office/powerpoint/2010/main" val="74316292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指定クラスの</a:t>
            </a:r>
            <a:r>
              <a:rPr kumimoji="1" lang="en-US" altLang="ja-JP" dirty="0" err="1" smtClean="0"/>
              <a:t>TestFixture</a:t>
            </a:r>
            <a:r>
              <a:rPr kumimoji="1" lang="ja-JP" altLang="en-US" dirty="0" smtClean="0"/>
              <a:t>をつくる</a:t>
            </a:r>
            <a:endParaRPr kumimoji="1" lang="ja-JP" altLang="en-US" dirty="0"/>
          </a:p>
        </p:txBody>
      </p:sp>
      <p:sp>
        <p:nvSpPr>
          <p:cNvPr id="3" name="コンテンツ プレースホルダー 2"/>
          <p:cNvSpPr>
            <a:spLocks noGrp="1"/>
          </p:cNvSpPr>
          <p:nvPr>
            <p:ph idx="1"/>
          </p:nvPr>
        </p:nvSpPr>
        <p:spPr/>
        <p:txBody>
          <a:bodyPr>
            <a:normAutofit lnSpcReduction="10000"/>
          </a:bodyPr>
          <a:lstStyle/>
          <a:p>
            <a:pPr marL="514350" indent="-514350">
              <a:buFont typeface="+mj-lt"/>
              <a:buAutoNum type="arabicPeriod"/>
            </a:pPr>
            <a:r>
              <a:rPr kumimoji="1" lang="ja-JP" altLang="en-US" dirty="0" smtClean="0"/>
              <a:t>アプリケーションの仕様を確認（講師から説明）</a:t>
            </a:r>
            <a:endParaRPr kumimoji="1" lang="en-US" altLang="ja-JP" dirty="0" smtClean="0"/>
          </a:p>
          <a:p>
            <a:pPr marL="514350" indent="-514350">
              <a:buFont typeface="+mj-lt"/>
              <a:buAutoNum type="arabicPeriod"/>
            </a:pPr>
            <a:r>
              <a:rPr kumimoji="1" lang="ja-JP" altLang="en-US" dirty="0" smtClean="0"/>
              <a:t>サンプル・ソリューション</a:t>
            </a:r>
            <a:r>
              <a:rPr kumimoji="1" lang="en-US" altLang="ja-JP" dirty="0" smtClean="0"/>
              <a:t>ZIP</a:t>
            </a:r>
            <a:r>
              <a:rPr kumimoji="1" lang="ja-JP" altLang="en-US" dirty="0" smtClean="0"/>
              <a:t>をダウンロード</a:t>
            </a:r>
            <a:endParaRPr kumimoji="1" lang="en-US" altLang="ja-JP" dirty="0" smtClean="0"/>
          </a:p>
          <a:p>
            <a:pPr marL="514350" indent="-514350">
              <a:buFont typeface="+mj-lt"/>
              <a:buAutoNum type="arabicPeriod"/>
            </a:pPr>
            <a:r>
              <a:rPr lang="en-US" altLang="ja-JP" dirty="0" smtClean="0"/>
              <a:t>ZIP</a:t>
            </a:r>
            <a:r>
              <a:rPr lang="ja-JP" altLang="en-US" dirty="0" smtClean="0"/>
              <a:t>ファイルを展開</a:t>
            </a:r>
            <a:endParaRPr lang="en-US" altLang="ja-JP" dirty="0" smtClean="0"/>
          </a:p>
          <a:p>
            <a:pPr marL="514350" indent="-514350">
              <a:buFont typeface="+mj-lt"/>
              <a:buAutoNum type="arabicPeriod"/>
            </a:pPr>
            <a:r>
              <a:rPr lang="en-US" altLang="ja-JP" dirty="0" smtClean="0"/>
              <a:t>Visual Studio</a:t>
            </a:r>
            <a:r>
              <a:rPr lang="ja-JP" altLang="en-US" dirty="0" smtClean="0"/>
              <a:t>でオープン</a:t>
            </a:r>
            <a:endParaRPr lang="en-US" altLang="ja-JP" dirty="0" smtClean="0"/>
          </a:p>
          <a:p>
            <a:pPr marL="514350" indent="-514350">
              <a:buFont typeface="+mj-lt"/>
              <a:buAutoNum type="arabicPeriod"/>
            </a:pPr>
            <a:r>
              <a:rPr lang="en-US" altLang="ja-JP" dirty="0" err="1" smtClean="0"/>
              <a:t>NuGet</a:t>
            </a:r>
            <a:r>
              <a:rPr lang="ja-JP" altLang="en-US" dirty="0" smtClean="0"/>
              <a:t>パッケージの</a:t>
            </a:r>
            <a:r>
              <a:rPr lang="ja-JP" altLang="en-US" dirty="0" smtClean="0"/>
              <a:t>復元（</a:t>
            </a:r>
            <a:r>
              <a:rPr lang="en-US" altLang="ja-JP" dirty="0" smtClean="0"/>
              <a:t>VS2013</a:t>
            </a:r>
            <a:r>
              <a:rPr lang="ja-JP" altLang="en-US" dirty="0" smtClean="0"/>
              <a:t>の手順は次項参照）</a:t>
            </a:r>
            <a:endParaRPr lang="en-US" altLang="ja-JP" dirty="0" smtClean="0"/>
          </a:p>
          <a:p>
            <a:pPr marL="514350" indent="-514350">
              <a:buFont typeface="+mj-lt"/>
              <a:buAutoNum type="arabicPeriod"/>
            </a:pPr>
            <a:r>
              <a:rPr lang="ja-JP" altLang="en-US" dirty="0" smtClean="0"/>
              <a:t>メイン・プロジェクト指定クラスに対応する</a:t>
            </a:r>
            <a:r>
              <a:rPr lang="en-US" altLang="ja-JP" dirty="0" err="1" smtClean="0"/>
              <a:t>TestFixture</a:t>
            </a:r>
            <a:r>
              <a:rPr lang="ja-JP" altLang="en-US" dirty="0" smtClean="0"/>
              <a:t>クラスを作成する</a:t>
            </a:r>
            <a:endParaRPr lang="en-US" altLang="ja-JP" dirty="0" smtClean="0"/>
          </a:p>
          <a:p>
            <a:pPr marL="514350" indent="-514350">
              <a:buFont typeface="+mj-lt"/>
              <a:buAutoNum type="arabicPeriod"/>
            </a:pPr>
            <a:r>
              <a:rPr kumimoji="1" lang="ja-JP" altLang="en-US" dirty="0" smtClean="0"/>
              <a:t>とりあえずテストを実行してみる</a:t>
            </a:r>
            <a:endParaRPr kumimoji="1" lang="en-US" altLang="ja-JP" dirty="0" smtClean="0"/>
          </a:p>
          <a:p>
            <a:pPr marL="514350" indent="-514350">
              <a:buFont typeface="+mj-lt"/>
              <a:buAutoNum type="arabicPeriod"/>
            </a:pPr>
            <a:endParaRPr lang="en-US" altLang="ja-JP" dirty="0"/>
          </a:p>
          <a:p>
            <a:pPr marL="0" indent="0">
              <a:buNone/>
            </a:pPr>
            <a:r>
              <a:rPr kumimoji="1" lang="en-US" altLang="ja-JP" dirty="0" smtClean="0"/>
              <a:t>※</a:t>
            </a:r>
            <a:r>
              <a:rPr kumimoji="1" lang="ja-JP" altLang="en-US" dirty="0" smtClean="0"/>
              <a:t>すでにテスト・プロジェクトとプロジェクト間参照、</a:t>
            </a:r>
            <a:r>
              <a:rPr kumimoji="1" lang="en-US" altLang="ja-JP" dirty="0" err="1" smtClean="0"/>
              <a:t>Nunit</a:t>
            </a:r>
            <a:r>
              <a:rPr kumimoji="1" lang="ja-JP" altLang="en-US" dirty="0" smtClean="0"/>
              <a:t>などの必要なアセンブリの参照追加は終わっている。</a:t>
            </a:r>
            <a:endParaRPr kumimoji="1" lang="en-US" altLang="ja-JP" dirty="0" smtClean="0"/>
          </a:p>
          <a:p>
            <a:pPr marL="0" indent="0">
              <a:buNone/>
            </a:pPr>
            <a:r>
              <a:rPr lang="en-US" altLang="ja-JP" dirty="0" smtClean="0"/>
              <a:t>※</a:t>
            </a:r>
            <a:r>
              <a:rPr lang="en-US" altLang="ja-JP" dirty="0" err="1" smtClean="0"/>
              <a:t>TestUtility</a:t>
            </a:r>
            <a:r>
              <a:rPr lang="ja-JP" altLang="en-US" dirty="0" smtClean="0"/>
              <a:t>クラスについては後ほど説明。</a:t>
            </a:r>
            <a:endParaRPr kumimoji="1" lang="ja-JP" altLang="en-US" dirty="0"/>
          </a:p>
        </p:txBody>
      </p:sp>
      <p:sp>
        <p:nvSpPr>
          <p:cNvPr id="4" name="テキスト ボックス 3"/>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作業</a:t>
            </a:r>
            <a:endParaRPr kumimoji="1" lang="ja-JP" altLang="en-US" dirty="0"/>
          </a:p>
        </p:txBody>
      </p:sp>
    </p:spTree>
    <p:extLst>
      <p:ext uri="{BB962C8B-B14F-4D97-AF65-F5344CB8AC3E}">
        <p14:creationId xmlns:p14="http://schemas.microsoft.com/office/powerpoint/2010/main" val="347862916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VS2013</a:t>
            </a:r>
            <a:br>
              <a:rPr kumimoji="1" lang="en-US" altLang="ja-JP" dirty="0" smtClean="0"/>
            </a:br>
            <a:r>
              <a:rPr kumimoji="1" lang="en-US" altLang="ja-JP" dirty="0" err="1" smtClean="0"/>
              <a:t>NuGet</a:t>
            </a:r>
            <a:r>
              <a:rPr kumimoji="1" lang="ja-JP" altLang="en-US" dirty="0" smtClean="0"/>
              <a:t>パッケージの復元</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ソリューション エクスプローラ上でソリューションを右</a:t>
            </a:r>
            <a:r>
              <a:rPr kumimoji="1" lang="ja-JP" altLang="en-US" dirty="0" smtClean="0"/>
              <a:t>クリック→</a:t>
            </a:r>
            <a:r>
              <a:rPr lang="ja-JP" altLang="en-US" dirty="0" smtClean="0"/>
              <a:t>［</a:t>
            </a:r>
            <a:r>
              <a:rPr lang="en-US" altLang="ja-JP" dirty="0" err="1" smtClean="0"/>
              <a:t>NuGet</a:t>
            </a:r>
            <a:r>
              <a:rPr lang="en-US" altLang="ja-JP" dirty="0" smtClean="0"/>
              <a:t> </a:t>
            </a:r>
            <a:r>
              <a:rPr lang="ja-JP" altLang="en-US" dirty="0" smtClean="0"/>
              <a:t>パッケージの復元の有効化］をクリック</a:t>
            </a:r>
            <a:endParaRPr lang="en-US" altLang="ja-JP" dirty="0" smtClean="0"/>
          </a:p>
          <a:p>
            <a:r>
              <a:rPr lang="ja-JP" altLang="en-US" dirty="0" smtClean="0"/>
              <a:t>確認ダイアログが表示されるので［はい］をクリック</a:t>
            </a:r>
            <a:endParaRPr lang="en-US" altLang="ja-JP" dirty="0" smtClean="0"/>
          </a:p>
          <a:p>
            <a:r>
              <a:rPr lang="ja-JP" altLang="en-US" dirty="0" smtClean="0"/>
              <a:t>再度ソリューションを右クリック→</a:t>
            </a:r>
            <a:r>
              <a:rPr lang="ja-JP" altLang="en-US" dirty="0" smtClean="0"/>
              <a:t>［</a:t>
            </a:r>
            <a:r>
              <a:rPr lang="ja-JP" altLang="en-US" dirty="0" smtClean="0"/>
              <a:t>ソリューションの</a:t>
            </a:r>
            <a:r>
              <a:rPr lang="en-US" altLang="ja-JP" dirty="0" err="1" smtClean="0"/>
              <a:t>NuGet</a:t>
            </a:r>
            <a:r>
              <a:rPr lang="ja-JP" altLang="en-US" dirty="0" smtClean="0"/>
              <a:t>パッケージの管理］をクリック</a:t>
            </a:r>
            <a:endParaRPr lang="en-US" altLang="ja-JP" dirty="0" smtClean="0"/>
          </a:p>
          <a:p>
            <a:r>
              <a:rPr kumimoji="1" lang="ja-JP" altLang="en-US" dirty="0" smtClean="0"/>
              <a:t>［復元］をクリック</a:t>
            </a:r>
            <a:endParaRPr kumimoji="1" lang="ja-JP" altLang="en-US" dirty="0"/>
          </a:p>
        </p:txBody>
      </p:sp>
      <p:sp>
        <p:nvSpPr>
          <p:cNvPr id="4" name="テキスト ボックス 3"/>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参考</a:t>
            </a:r>
            <a:endParaRPr kumimoji="1" lang="ja-JP" altLang="en-US" dirty="0"/>
          </a:p>
        </p:txBody>
      </p:sp>
      <p:pic>
        <p:nvPicPr>
          <p:cNvPr id="5" name="図 4"/>
          <p:cNvPicPr>
            <a:picLocks noChangeAspect="1"/>
          </p:cNvPicPr>
          <p:nvPr/>
        </p:nvPicPr>
        <p:blipFill>
          <a:blip r:embed="rId2"/>
          <a:stretch>
            <a:fillRect/>
          </a:stretch>
        </p:blipFill>
        <p:spPr>
          <a:xfrm>
            <a:off x="628650" y="4206752"/>
            <a:ext cx="7886700" cy="2651247"/>
          </a:xfrm>
          <a:prstGeom prst="rect">
            <a:avLst/>
          </a:prstGeom>
        </p:spPr>
      </p:pic>
    </p:spTree>
    <p:extLst>
      <p:ext uri="{BB962C8B-B14F-4D97-AF65-F5344CB8AC3E}">
        <p14:creationId xmlns:p14="http://schemas.microsoft.com/office/powerpoint/2010/main" val="6492492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ja-JP" altLang="en-US" dirty="0"/>
              <a:t>もう少し</a:t>
            </a:r>
            <a:r>
              <a:rPr kumimoji="1" lang="en-US" altLang="ja-JP" dirty="0" smtClean="0"/>
              <a:t>Attribute</a:t>
            </a:r>
            <a:endParaRPr kumimoji="1" lang="ja-JP" altLang="en-US" dirty="0"/>
          </a:p>
        </p:txBody>
      </p:sp>
      <p:sp>
        <p:nvSpPr>
          <p:cNvPr id="5" name="テキスト プレースホルダー 4"/>
          <p:cNvSpPr>
            <a:spLocks noGrp="1"/>
          </p:cNvSpPr>
          <p:nvPr>
            <p:ph type="body" idx="1"/>
          </p:nvPr>
        </p:nvSpPr>
        <p:spPr/>
        <p:txBody>
          <a:bodyPr/>
          <a:lstStyle/>
          <a:p>
            <a:endParaRPr kumimoji="1" lang="ja-JP" altLang="en-US" dirty="0"/>
          </a:p>
        </p:txBody>
      </p:sp>
    </p:spTree>
    <p:extLst>
      <p:ext uri="{BB962C8B-B14F-4D97-AF65-F5344CB8AC3E}">
        <p14:creationId xmlns:p14="http://schemas.microsoft.com/office/powerpoint/2010/main" val="584066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en-US" altLang="ja-JP" dirty="0" err="1" smtClean="0"/>
              <a:t>TestAttribute</a:t>
            </a:r>
            <a:r>
              <a:rPr lang="ja-JP" altLang="en-US" dirty="0" smtClean="0"/>
              <a:t>のオプション</a:t>
            </a:r>
            <a:endParaRPr kumimoji="1" lang="ja-JP" altLang="en-US" dirty="0"/>
          </a:p>
        </p:txBody>
      </p:sp>
      <p:pic>
        <p:nvPicPr>
          <p:cNvPr id="4" name="コンテンツ プレースホルダー 3"/>
          <p:cNvPicPr>
            <a:picLocks noGrp="1" noChangeAspect="1"/>
          </p:cNvPicPr>
          <p:nvPr>
            <p:ph idx="1"/>
          </p:nvPr>
        </p:nvPicPr>
        <p:blipFill>
          <a:blip r:embed="rId2"/>
          <a:stretch>
            <a:fillRect/>
          </a:stretch>
        </p:blipFill>
        <p:spPr>
          <a:xfrm>
            <a:off x="628650" y="2227888"/>
            <a:ext cx="7886700" cy="3546812"/>
          </a:xfrm>
          <a:prstGeom prst="rect">
            <a:avLst/>
          </a:prstGeom>
        </p:spPr>
      </p:pic>
      <p:sp>
        <p:nvSpPr>
          <p:cNvPr id="5" name="角丸四角形吹き出し 4"/>
          <p:cNvSpPr/>
          <p:nvPr/>
        </p:nvSpPr>
        <p:spPr>
          <a:xfrm>
            <a:off x="5685182" y="1577009"/>
            <a:ext cx="2830167" cy="577506"/>
          </a:xfrm>
          <a:prstGeom prst="wedgeRoundRectCallout">
            <a:avLst>
              <a:gd name="adj1" fmla="val -39586"/>
              <a:gd name="adj2" fmla="val 6882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smtClean="0"/>
              <a:t>テストの説明を記述出来る</a:t>
            </a:r>
            <a:endParaRPr kumimoji="1" lang="en-US" altLang="ja-JP" sz="1400" dirty="0" smtClean="0"/>
          </a:p>
          <a:p>
            <a:pPr algn="ctr"/>
            <a:r>
              <a:rPr lang="ja-JP" altLang="en-US" sz="1400" dirty="0" smtClean="0"/>
              <a:t>（レポートに使われるらしい）</a:t>
            </a:r>
            <a:endParaRPr kumimoji="1" lang="ja-JP" altLang="en-US" sz="1400" dirty="0"/>
          </a:p>
        </p:txBody>
      </p:sp>
      <p:sp>
        <p:nvSpPr>
          <p:cNvPr id="6" name="角丸四角形吹き出し 5"/>
          <p:cNvSpPr/>
          <p:nvPr/>
        </p:nvSpPr>
        <p:spPr>
          <a:xfrm>
            <a:off x="5685182" y="3275156"/>
            <a:ext cx="2830167" cy="577506"/>
          </a:xfrm>
          <a:prstGeom prst="wedgeRoundRectCallout">
            <a:avLst>
              <a:gd name="adj1" fmla="val -39586"/>
              <a:gd name="adj2" fmla="val 6882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smtClean="0"/>
              <a:t>期待される結果を記述して、メソッド戻り値と照合させられる</a:t>
            </a:r>
            <a:endParaRPr kumimoji="1" lang="ja-JP" altLang="en-US" sz="1400" dirty="0"/>
          </a:p>
        </p:txBody>
      </p:sp>
      <p:sp>
        <p:nvSpPr>
          <p:cNvPr id="7" name="テキスト ボックス 6"/>
          <p:cNvSpPr txBox="1"/>
          <p:nvPr/>
        </p:nvSpPr>
        <p:spPr>
          <a:xfrm>
            <a:off x="628650" y="6311899"/>
            <a:ext cx="7886700" cy="546101"/>
          </a:xfrm>
          <a:prstGeom prst="rect">
            <a:avLst/>
          </a:prstGeom>
          <a:solidFill>
            <a:schemeClr val="accent4">
              <a:lumMod val="20000"/>
              <a:lumOff val="80000"/>
            </a:schemeClr>
          </a:solidFill>
        </p:spPr>
        <p:txBody>
          <a:bodyPr wrap="square" rtlCol="0">
            <a:noAutofit/>
          </a:bodyPr>
          <a:lstStyle/>
          <a:p>
            <a:r>
              <a:rPr kumimoji="1" lang="en-US" altLang="ja-JP" sz="1200" dirty="0" smtClean="0"/>
              <a:t>※</a:t>
            </a:r>
            <a:r>
              <a:rPr kumimoji="1" lang="ja-JP" altLang="en-US" sz="1200" dirty="0" smtClean="0"/>
              <a:t>詳細</a:t>
            </a:r>
            <a:r>
              <a:rPr lang="ja-JP" altLang="en-US" sz="1200" dirty="0" smtClean="0"/>
              <a:t>は</a:t>
            </a:r>
            <a:r>
              <a:rPr lang="en-US" altLang="ja-JP" sz="1200" dirty="0" smtClean="0"/>
              <a:t>API</a:t>
            </a:r>
            <a:r>
              <a:rPr lang="ja-JP" altLang="en-US" sz="1200" dirty="0" smtClean="0"/>
              <a:t>リファレンスを参照のこと：</a:t>
            </a:r>
            <a:r>
              <a:rPr lang="en-US" altLang="ja-JP" sz="1200" dirty="0" smtClean="0">
                <a:hlinkClick r:id="rId3"/>
              </a:rPr>
              <a:t>https://github.com/nunit/docs/wiki/Test-Attribute</a:t>
            </a:r>
            <a:endParaRPr lang="en-US" altLang="ja-JP" sz="1200" dirty="0" smtClean="0"/>
          </a:p>
          <a:p>
            <a:endParaRPr lang="en-US" altLang="ja-JP" sz="1200" dirty="0" smtClean="0"/>
          </a:p>
        </p:txBody>
      </p:sp>
    </p:spTree>
    <p:extLst>
      <p:ext uri="{BB962C8B-B14F-4D97-AF65-F5344CB8AC3E}">
        <p14:creationId xmlns:p14="http://schemas.microsoft.com/office/powerpoint/2010/main" val="210802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TestCaseAttribute</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引数セットを定義して、同じテスト・メソッドをセット数分自動で繰り返し呼び出させる。</a:t>
            </a:r>
            <a:endParaRPr kumimoji="1" lang="en-US" altLang="ja-JP" dirty="0" smtClean="0"/>
          </a:p>
          <a:p>
            <a:r>
              <a:rPr lang="ja-JP" altLang="en-US" dirty="0" smtClean="0"/>
              <a:t>引数セットごとに、</a:t>
            </a:r>
            <a:r>
              <a:rPr lang="en-US" altLang="ja-JP" dirty="0" smtClean="0"/>
              <a:t>"</a:t>
            </a:r>
            <a:r>
              <a:rPr lang="en-US" altLang="ja-JP" dirty="0" err="1" smtClean="0"/>
              <a:t>ExpectedResult</a:t>
            </a:r>
            <a:r>
              <a:rPr lang="en-US" altLang="ja-JP" dirty="0" smtClean="0"/>
              <a:t>"</a:t>
            </a:r>
            <a:r>
              <a:rPr lang="ja-JP" altLang="en-US" dirty="0" smtClean="0"/>
              <a:t>を指定することも可能。</a:t>
            </a:r>
            <a:endParaRPr kumimoji="1" lang="ja-JP" altLang="en-US" dirty="0"/>
          </a:p>
        </p:txBody>
      </p:sp>
      <p:pic>
        <p:nvPicPr>
          <p:cNvPr id="4" name="図 3"/>
          <p:cNvPicPr>
            <a:picLocks noChangeAspect="1"/>
          </p:cNvPicPr>
          <p:nvPr/>
        </p:nvPicPr>
        <p:blipFill>
          <a:blip r:embed="rId2"/>
          <a:stretch>
            <a:fillRect/>
          </a:stretch>
        </p:blipFill>
        <p:spPr>
          <a:xfrm>
            <a:off x="628650" y="3939139"/>
            <a:ext cx="7886700" cy="2237824"/>
          </a:xfrm>
          <a:prstGeom prst="rect">
            <a:avLst/>
          </a:prstGeom>
        </p:spPr>
      </p:pic>
      <p:sp>
        <p:nvSpPr>
          <p:cNvPr id="5" name="テキスト ボックス 4"/>
          <p:cNvSpPr txBox="1"/>
          <p:nvPr/>
        </p:nvSpPr>
        <p:spPr>
          <a:xfrm>
            <a:off x="628650" y="6311899"/>
            <a:ext cx="7886700" cy="546101"/>
          </a:xfrm>
          <a:prstGeom prst="rect">
            <a:avLst/>
          </a:prstGeom>
          <a:solidFill>
            <a:schemeClr val="accent4">
              <a:lumMod val="20000"/>
              <a:lumOff val="80000"/>
            </a:schemeClr>
          </a:solidFill>
        </p:spPr>
        <p:txBody>
          <a:bodyPr wrap="square" rtlCol="0">
            <a:noAutofit/>
          </a:bodyPr>
          <a:lstStyle/>
          <a:p>
            <a:r>
              <a:rPr kumimoji="1" lang="en-US" altLang="ja-JP" sz="1200" dirty="0" smtClean="0"/>
              <a:t>※</a:t>
            </a:r>
            <a:r>
              <a:rPr kumimoji="1" lang="ja-JP" altLang="en-US" sz="1200" dirty="0" smtClean="0"/>
              <a:t>詳細</a:t>
            </a:r>
            <a:r>
              <a:rPr lang="ja-JP" altLang="en-US" sz="1200" dirty="0" smtClean="0"/>
              <a:t>は</a:t>
            </a:r>
            <a:r>
              <a:rPr lang="en-US" altLang="ja-JP" sz="1200" dirty="0" smtClean="0"/>
              <a:t>API</a:t>
            </a:r>
            <a:r>
              <a:rPr lang="ja-JP" altLang="en-US" sz="1200" dirty="0" smtClean="0"/>
              <a:t>リファレンスを参照のこと：</a:t>
            </a:r>
            <a:r>
              <a:rPr lang="en-US" altLang="ja-JP" sz="1200" dirty="0" smtClean="0">
                <a:hlinkClick r:id="rId3"/>
              </a:rPr>
              <a:t>https</a:t>
            </a:r>
            <a:r>
              <a:rPr lang="en-US" altLang="ja-JP" sz="1200" dirty="0">
                <a:hlinkClick r:id="rId3"/>
              </a:rPr>
              <a:t>://</a:t>
            </a:r>
            <a:r>
              <a:rPr lang="en-US" altLang="ja-JP" sz="1200" dirty="0" smtClean="0">
                <a:hlinkClick r:id="rId3"/>
              </a:rPr>
              <a:t>github.com/nunit/docs/wiki/TestCase-Attribute</a:t>
            </a:r>
            <a:endParaRPr lang="en-US" altLang="ja-JP" sz="1200" dirty="0" smtClean="0"/>
          </a:p>
        </p:txBody>
      </p:sp>
      <p:sp>
        <p:nvSpPr>
          <p:cNvPr id="6" name="角丸四角形吹き出し 5"/>
          <p:cNvSpPr/>
          <p:nvPr/>
        </p:nvSpPr>
        <p:spPr>
          <a:xfrm>
            <a:off x="4784035" y="3631096"/>
            <a:ext cx="3220278" cy="658951"/>
          </a:xfrm>
          <a:prstGeom prst="wedgeRoundRectCallout">
            <a:avLst>
              <a:gd name="adj1" fmla="val -39586"/>
              <a:gd name="adj2" fmla="val 6882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smtClean="0"/>
              <a:t>テストをさせたい引数セットを</a:t>
            </a:r>
            <a:r>
              <a:rPr kumimoji="1" lang="en-US" altLang="ja-JP" sz="1400" dirty="0" smtClean="0"/>
              <a:t>Attribute</a:t>
            </a:r>
            <a:r>
              <a:rPr kumimoji="1" lang="ja-JP" altLang="en-US" sz="1400" dirty="0" smtClean="0"/>
              <a:t>としていくつも指定可能</a:t>
            </a:r>
            <a:endParaRPr kumimoji="1" lang="ja-JP" altLang="en-US" sz="1400" dirty="0"/>
          </a:p>
        </p:txBody>
      </p:sp>
    </p:spTree>
    <p:extLst>
      <p:ext uri="{BB962C8B-B14F-4D97-AF65-F5344CB8AC3E}">
        <p14:creationId xmlns:p14="http://schemas.microsoft.com/office/powerpoint/2010/main" val="1286979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ValuesAttribute</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引数ごとに値セットを定義して、値セット同士の総当りで</a:t>
            </a:r>
            <a:r>
              <a:rPr lang="ja-JP" altLang="en-US" dirty="0" smtClean="0"/>
              <a:t>テストさせる。</a:t>
            </a:r>
            <a:endParaRPr lang="en-US" altLang="ja-JP" dirty="0" smtClean="0"/>
          </a:p>
          <a:p>
            <a:endParaRPr kumimoji="1" lang="ja-JP" altLang="en-US" dirty="0"/>
          </a:p>
        </p:txBody>
      </p:sp>
      <p:pic>
        <p:nvPicPr>
          <p:cNvPr id="4" name="図 3"/>
          <p:cNvPicPr>
            <a:picLocks noChangeAspect="1"/>
          </p:cNvPicPr>
          <p:nvPr/>
        </p:nvPicPr>
        <p:blipFill>
          <a:blip r:embed="rId2"/>
          <a:stretch>
            <a:fillRect/>
          </a:stretch>
        </p:blipFill>
        <p:spPr>
          <a:xfrm>
            <a:off x="628650" y="3792992"/>
            <a:ext cx="7886700" cy="2383971"/>
          </a:xfrm>
          <a:prstGeom prst="rect">
            <a:avLst/>
          </a:prstGeom>
        </p:spPr>
      </p:pic>
      <p:sp>
        <p:nvSpPr>
          <p:cNvPr id="5" name="テキスト ボックス 4"/>
          <p:cNvSpPr txBox="1"/>
          <p:nvPr/>
        </p:nvSpPr>
        <p:spPr>
          <a:xfrm>
            <a:off x="628650" y="6311899"/>
            <a:ext cx="7886700" cy="546101"/>
          </a:xfrm>
          <a:prstGeom prst="rect">
            <a:avLst/>
          </a:prstGeom>
          <a:solidFill>
            <a:schemeClr val="accent4">
              <a:lumMod val="20000"/>
              <a:lumOff val="80000"/>
            </a:schemeClr>
          </a:solidFill>
        </p:spPr>
        <p:txBody>
          <a:bodyPr wrap="square" rtlCol="0">
            <a:noAutofit/>
          </a:bodyPr>
          <a:lstStyle/>
          <a:p>
            <a:r>
              <a:rPr kumimoji="1" lang="en-US" altLang="ja-JP" sz="1200" dirty="0" smtClean="0"/>
              <a:t>※</a:t>
            </a:r>
            <a:r>
              <a:rPr kumimoji="1" lang="ja-JP" altLang="en-US" sz="1200" dirty="0" smtClean="0"/>
              <a:t>詳細</a:t>
            </a:r>
            <a:r>
              <a:rPr lang="ja-JP" altLang="en-US" sz="1200" dirty="0" smtClean="0"/>
              <a:t>は</a:t>
            </a:r>
            <a:r>
              <a:rPr lang="en-US" altLang="ja-JP" sz="1200" dirty="0" smtClean="0"/>
              <a:t>API</a:t>
            </a:r>
            <a:r>
              <a:rPr lang="ja-JP" altLang="en-US" sz="1200" dirty="0" smtClean="0"/>
              <a:t>リファレンスを参照のこと：</a:t>
            </a:r>
            <a:r>
              <a:rPr lang="en-US" altLang="ja-JP" sz="1200" dirty="0" smtClean="0">
                <a:hlinkClick r:id="rId3"/>
              </a:rPr>
              <a:t>https://github.com/nunit/docs/wiki/Values-Attribute</a:t>
            </a:r>
            <a:endParaRPr lang="en-US" altLang="ja-JP" sz="1200" dirty="0" smtClean="0"/>
          </a:p>
        </p:txBody>
      </p:sp>
      <p:sp>
        <p:nvSpPr>
          <p:cNvPr id="6" name="角丸四角形吹き出し 5"/>
          <p:cNvSpPr/>
          <p:nvPr/>
        </p:nvSpPr>
        <p:spPr>
          <a:xfrm>
            <a:off x="5295072" y="3396049"/>
            <a:ext cx="3220278" cy="658951"/>
          </a:xfrm>
          <a:prstGeom prst="wedgeRoundRectCallout">
            <a:avLst>
              <a:gd name="adj1" fmla="val -39586"/>
              <a:gd name="adj2" fmla="val 6882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sz="1400" dirty="0" smtClean="0"/>
              <a:t>引数ごとに取りうる値を指定してやることができる</a:t>
            </a:r>
            <a:endParaRPr kumimoji="1" lang="ja-JP" altLang="en-US" sz="1400" dirty="0"/>
          </a:p>
        </p:txBody>
      </p:sp>
    </p:spTree>
    <p:extLst>
      <p:ext uri="{BB962C8B-B14F-4D97-AF65-F5344CB8AC3E}">
        <p14:creationId xmlns:p14="http://schemas.microsoft.com/office/powerpoint/2010/main" val="2042680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err="1" smtClean="0"/>
              <a:t>SetUp</a:t>
            </a:r>
            <a:r>
              <a:rPr kumimoji="1" lang="en-US" altLang="ja-JP" dirty="0" smtClean="0"/>
              <a:t>/</a:t>
            </a:r>
            <a:r>
              <a:rPr kumimoji="1" lang="en-US" altLang="ja-JP" dirty="0" err="1" smtClean="0"/>
              <a:t>TearDownAttribute</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Attribute</a:t>
            </a:r>
            <a:r>
              <a:rPr kumimoji="1" lang="ja-JP" altLang="en-US" dirty="0" smtClean="0"/>
              <a:t>を指定することで、個々のテスト・メソッドの事前事後に必ず実行するべき処理を定義できる。</a:t>
            </a:r>
            <a:endParaRPr kumimoji="1" lang="ja-JP" altLang="en-US" dirty="0"/>
          </a:p>
        </p:txBody>
      </p:sp>
      <p:pic>
        <p:nvPicPr>
          <p:cNvPr id="5" name="図 4"/>
          <p:cNvPicPr>
            <a:picLocks noChangeAspect="1"/>
          </p:cNvPicPr>
          <p:nvPr/>
        </p:nvPicPr>
        <p:blipFill>
          <a:blip r:embed="rId2"/>
          <a:stretch>
            <a:fillRect/>
          </a:stretch>
        </p:blipFill>
        <p:spPr>
          <a:xfrm>
            <a:off x="2096742" y="3378142"/>
            <a:ext cx="4950515" cy="2798821"/>
          </a:xfrm>
          <a:prstGeom prst="rect">
            <a:avLst/>
          </a:prstGeom>
        </p:spPr>
      </p:pic>
      <p:sp>
        <p:nvSpPr>
          <p:cNvPr id="6" name="テキスト ボックス 5"/>
          <p:cNvSpPr txBox="1"/>
          <p:nvPr/>
        </p:nvSpPr>
        <p:spPr>
          <a:xfrm>
            <a:off x="628650" y="6311899"/>
            <a:ext cx="7886700" cy="546101"/>
          </a:xfrm>
          <a:prstGeom prst="rect">
            <a:avLst/>
          </a:prstGeom>
          <a:solidFill>
            <a:schemeClr val="accent4">
              <a:lumMod val="20000"/>
              <a:lumOff val="80000"/>
            </a:schemeClr>
          </a:solidFill>
        </p:spPr>
        <p:txBody>
          <a:bodyPr wrap="square" rtlCol="0">
            <a:noAutofit/>
          </a:bodyPr>
          <a:lstStyle/>
          <a:p>
            <a:r>
              <a:rPr kumimoji="1" lang="en-US" altLang="ja-JP" sz="1200" dirty="0" smtClean="0"/>
              <a:t>※</a:t>
            </a:r>
            <a:r>
              <a:rPr kumimoji="1" lang="ja-JP" altLang="en-US" sz="1200" dirty="0" smtClean="0"/>
              <a:t>詳細</a:t>
            </a:r>
            <a:r>
              <a:rPr lang="ja-JP" altLang="en-US" sz="1200" dirty="0" smtClean="0"/>
              <a:t>は</a:t>
            </a:r>
            <a:r>
              <a:rPr lang="en-US" altLang="ja-JP" sz="1200" dirty="0" smtClean="0"/>
              <a:t>API</a:t>
            </a:r>
            <a:r>
              <a:rPr lang="ja-JP" altLang="en-US" sz="1200" dirty="0" smtClean="0"/>
              <a:t>リファレンスを参照のこと：</a:t>
            </a:r>
            <a:r>
              <a:rPr lang="en-US" altLang="ja-JP" sz="1200" dirty="0" smtClean="0">
                <a:hlinkClick r:id="rId3"/>
              </a:rPr>
              <a:t>https://github.com/nunit/docs/wiki/SetUp-Attribute</a:t>
            </a:r>
            <a:r>
              <a:rPr lang="en-US" altLang="ja-JP" sz="1200" dirty="0" smtClean="0"/>
              <a:t>, </a:t>
            </a:r>
            <a:r>
              <a:rPr lang="en-US" altLang="ja-JP" sz="1200" dirty="0" smtClean="0">
                <a:hlinkClick r:id="rId4"/>
              </a:rPr>
              <a:t>https://github.com/nunit/docs/wiki/TearDown-Attribute</a:t>
            </a:r>
            <a:endParaRPr lang="en-US" altLang="ja-JP" sz="1200" dirty="0" smtClean="0"/>
          </a:p>
          <a:p>
            <a:endParaRPr lang="en-US" altLang="ja-JP" sz="1200" dirty="0" smtClean="0"/>
          </a:p>
        </p:txBody>
      </p:sp>
    </p:spTree>
    <p:extLst>
      <p:ext uri="{BB962C8B-B14F-4D97-AF65-F5344CB8AC3E}">
        <p14:creationId xmlns:p14="http://schemas.microsoft.com/office/powerpoint/2010/main" val="92348423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もっと</a:t>
            </a:r>
            <a:r>
              <a:rPr kumimoji="1" lang="en-US" altLang="ja-JP" dirty="0" smtClean="0"/>
              <a:t>Assertion</a:t>
            </a:r>
            <a:endParaRPr kumimoji="1" lang="ja-JP" altLang="en-US" dirty="0"/>
          </a:p>
        </p:txBody>
      </p:sp>
      <p:sp>
        <p:nvSpPr>
          <p:cNvPr id="5" name="テキスト プレースホルダー 4"/>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32307291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もっともシンプルな</a:t>
            </a:r>
            <a:r>
              <a:rPr kumimoji="1" lang="en-US" altLang="ja-JP" dirty="0" smtClean="0"/>
              <a:t>Assertion</a:t>
            </a:r>
            <a:endParaRPr kumimoji="1" lang="ja-JP" altLang="en-US" dirty="0"/>
          </a:p>
        </p:txBody>
      </p:sp>
      <p:pic>
        <p:nvPicPr>
          <p:cNvPr id="9" name="コンテンツ プレースホルダー 8"/>
          <p:cNvPicPr>
            <a:picLocks noGrp="1" noChangeAspect="1"/>
          </p:cNvPicPr>
          <p:nvPr>
            <p:ph idx="1"/>
          </p:nvPr>
        </p:nvPicPr>
        <p:blipFill>
          <a:blip r:embed="rId2"/>
          <a:stretch>
            <a:fillRect/>
          </a:stretch>
        </p:blipFill>
        <p:spPr>
          <a:xfrm>
            <a:off x="2146300" y="2153444"/>
            <a:ext cx="4851400" cy="3695700"/>
          </a:xfrm>
          <a:prstGeom prst="rect">
            <a:avLst/>
          </a:prstGeom>
        </p:spPr>
      </p:pic>
      <p:sp>
        <p:nvSpPr>
          <p:cNvPr id="14" name="角丸四角形吹き出し 13"/>
          <p:cNvSpPr/>
          <p:nvPr/>
        </p:nvSpPr>
        <p:spPr>
          <a:xfrm>
            <a:off x="6526695" y="4273635"/>
            <a:ext cx="2160105" cy="945479"/>
          </a:xfrm>
          <a:prstGeom prst="wedgeRoundRectCallout">
            <a:avLst>
              <a:gd name="adj1" fmla="val -65415"/>
              <a:gd name="adj2" fmla="val 5544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t>メソッドの戻り値が満たすべき条件を同値性検証で表現</a:t>
            </a:r>
            <a:endParaRPr kumimoji="1" lang="ja-JP" altLang="en-US" sz="1400" dirty="0"/>
          </a:p>
        </p:txBody>
      </p:sp>
      <p:sp>
        <p:nvSpPr>
          <p:cNvPr id="17" name="正方形/長方形 16"/>
          <p:cNvSpPr/>
          <p:nvPr/>
        </p:nvSpPr>
        <p:spPr>
          <a:xfrm>
            <a:off x="2305876" y="5219114"/>
            <a:ext cx="5300871" cy="731112"/>
          </a:xfrm>
          <a:prstGeom prst="rect">
            <a:avLst/>
          </a:prstGeom>
          <a:noFill/>
          <a:ln>
            <a:solidFill>
              <a:schemeClr val="accent2"/>
            </a:solidFill>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2" name="テキスト ボックス 1"/>
          <p:cNvSpPr txBox="1"/>
          <p:nvPr/>
        </p:nvSpPr>
        <p:spPr>
          <a:xfrm>
            <a:off x="2796205" y="5909613"/>
            <a:ext cx="4320212" cy="806984"/>
          </a:xfrm>
          <a:prstGeom prst="wedgeRoundRectCallout">
            <a:avLst>
              <a:gd name="adj1" fmla="val -20732"/>
              <a:gd name="adj2" fmla="val -63046"/>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noAutofit/>
          </a:bodyPr>
          <a:lstStyle/>
          <a:p>
            <a:r>
              <a:rPr kumimoji="1" lang="en-US" altLang="ja-JP" sz="2000" smtClean="0">
                <a:latin typeface="Comic Sans MS" charset="0"/>
                <a:ea typeface="Comic Sans MS" charset="0"/>
                <a:cs typeface="Comic Sans MS" charset="0"/>
              </a:rPr>
              <a:t>"Assert </a:t>
            </a:r>
            <a:r>
              <a:rPr kumimoji="1" lang="en-US" altLang="ja-JP" sz="2000" dirty="0" smtClean="0">
                <a:latin typeface="Comic Sans MS" charset="0"/>
                <a:ea typeface="Comic Sans MS" charset="0"/>
                <a:cs typeface="Comic Sans MS" charset="0"/>
              </a:rPr>
              <a:t>that result is equal </a:t>
            </a:r>
            <a:r>
              <a:rPr kumimoji="1" lang="en-US" altLang="ja-JP" sz="2000" smtClean="0">
                <a:latin typeface="Comic Sans MS" charset="0"/>
                <a:ea typeface="Comic Sans MS" charset="0"/>
                <a:cs typeface="Comic Sans MS" charset="0"/>
              </a:rPr>
              <a:t>to expected value."</a:t>
            </a:r>
            <a:endParaRPr kumimoji="1" lang="ja-JP" altLang="en-US" sz="2000" dirty="0">
              <a:latin typeface="Comic Sans MS" charset="0"/>
              <a:ea typeface="Comic Sans MS" charset="0"/>
              <a:cs typeface="Comic Sans MS" charset="0"/>
            </a:endParaRPr>
          </a:p>
        </p:txBody>
      </p:sp>
    </p:spTree>
    <p:extLst>
      <p:ext uri="{BB962C8B-B14F-4D97-AF65-F5344CB8AC3E}">
        <p14:creationId xmlns:p14="http://schemas.microsoft.com/office/powerpoint/2010/main" val="1382869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Is</a:t>
            </a:r>
            <a:r>
              <a:rPr kumimoji="1" lang="ja-JP" altLang="en-US" dirty="0" smtClean="0"/>
              <a:t>構文ヘルパー</a:t>
            </a:r>
            <a:endParaRPr kumimoji="1" lang="ja-JP" altLang="en-US" dirty="0"/>
          </a:p>
        </p:txBody>
      </p:sp>
      <p:sp>
        <p:nvSpPr>
          <p:cNvPr id="3" name="コンテンツ プレースホルダー 2"/>
          <p:cNvSpPr>
            <a:spLocks noGrp="1"/>
          </p:cNvSpPr>
          <p:nvPr>
            <p:ph idx="1"/>
          </p:nvPr>
        </p:nvSpPr>
        <p:spPr/>
        <p:txBody>
          <a:bodyPr>
            <a:normAutofit/>
          </a:bodyPr>
          <a:lstStyle/>
          <a:p>
            <a:r>
              <a:rPr lang="en-US" altLang="ja-JP" dirty="0" smtClean="0"/>
              <a:t>Is</a:t>
            </a:r>
            <a:r>
              <a:rPr lang="ja-JP" altLang="en-US" dirty="0" smtClean="0"/>
              <a:t>は単なる同値性の検証以外にも使用できる：</a:t>
            </a:r>
            <a:endParaRPr lang="en-US" altLang="ja-JP" dirty="0" smtClean="0"/>
          </a:p>
          <a:p>
            <a:pPr lvl="1"/>
            <a:r>
              <a:rPr lang="en-US" altLang="ja-JP" dirty="0" err="1" smtClean="0"/>
              <a:t>Is.EqualTo</a:t>
            </a:r>
            <a:r>
              <a:rPr lang="en-US" altLang="ja-JP" dirty="0" smtClean="0"/>
              <a:t>(x)		</a:t>
            </a:r>
            <a:r>
              <a:rPr lang="ja-JP" altLang="en-US" dirty="0" smtClean="0"/>
              <a:t>同値であること</a:t>
            </a:r>
            <a:endParaRPr lang="en-US" altLang="ja-JP" dirty="0" smtClean="0"/>
          </a:p>
          <a:p>
            <a:pPr lvl="1"/>
            <a:r>
              <a:rPr lang="en-US" altLang="ja-JP" dirty="0" err="1" smtClean="0"/>
              <a:t>Is.True</a:t>
            </a:r>
            <a:r>
              <a:rPr lang="en-US" altLang="ja-JP" dirty="0" smtClean="0"/>
              <a:t>/False		true/false</a:t>
            </a:r>
            <a:r>
              <a:rPr lang="ja-JP" altLang="en-US" dirty="0" smtClean="0"/>
              <a:t>であること</a:t>
            </a:r>
            <a:endParaRPr lang="en-US" altLang="ja-JP" dirty="0" smtClean="0"/>
          </a:p>
          <a:p>
            <a:pPr lvl="1"/>
            <a:r>
              <a:rPr lang="en-US" altLang="ja-JP" dirty="0" err="1" smtClean="0"/>
              <a:t>Is.Null</a:t>
            </a:r>
            <a:r>
              <a:rPr lang="en-US" altLang="ja-JP" dirty="0" smtClean="0"/>
              <a:t>			null</a:t>
            </a:r>
            <a:r>
              <a:rPr lang="ja-JP" altLang="en-US" dirty="0" smtClean="0"/>
              <a:t>であること</a:t>
            </a:r>
            <a:endParaRPr lang="en-US" altLang="ja-JP" dirty="0"/>
          </a:p>
          <a:p>
            <a:pPr lvl="1"/>
            <a:r>
              <a:rPr lang="en-US" altLang="ja-JP" dirty="0" err="1" smtClean="0"/>
              <a:t>Is.NaN</a:t>
            </a:r>
            <a:r>
              <a:rPr lang="en-US" altLang="ja-JP" dirty="0" smtClean="0"/>
              <a:t>			</a:t>
            </a:r>
            <a:r>
              <a:rPr lang="en-US" altLang="ja-JP" dirty="0" err="1" smtClean="0"/>
              <a:t>NaN</a:t>
            </a:r>
            <a:r>
              <a:rPr lang="ja-JP" altLang="en-US" dirty="0" smtClean="0"/>
              <a:t>であること</a:t>
            </a:r>
            <a:endParaRPr lang="en-US" altLang="ja-JP" dirty="0" smtClean="0"/>
          </a:p>
          <a:p>
            <a:pPr lvl="1"/>
            <a:r>
              <a:rPr lang="en-US" altLang="ja-JP" dirty="0" err="1" smtClean="0"/>
              <a:t>Is.GreaterThan</a:t>
            </a:r>
            <a:r>
              <a:rPr lang="en-US" altLang="ja-JP" dirty="0" smtClean="0"/>
              <a:t>(x)	x</a:t>
            </a:r>
            <a:r>
              <a:rPr lang="ja-JP" altLang="en-US" dirty="0" smtClean="0"/>
              <a:t>より大きいこと</a:t>
            </a:r>
            <a:endParaRPr lang="en-US" altLang="ja-JP" dirty="0" smtClean="0"/>
          </a:p>
          <a:p>
            <a:pPr lvl="1"/>
            <a:endParaRPr lang="en-US" altLang="ja-JP" dirty="0" smtClean="0"/>
          </a:p>
          <a:p>
            <a:r>
              <a:rPr lang="ja-JP" altLang="en-US" dirty="0"/>
              <a:t>条件は組み合わせることも</a:t>
            </a:r>
            <a:r>
              <a:rPr lang="ja-JP" altLang="en-US" dirty="0" smtClean="0"/>
              <a:t>出来る：</a:t>
            </a:r>
            <a:endParaRPr lang="en-US" altLang="ja-JP" dirty="0" smtClean="0"/>
          </a:p>
          <a:p>
            <a:pPr lvl="1"/>
            <a:r>
              <a:rPr lang="en-US" altLang="ja-JP" dirty="0" err="1" smtClean="0"/>
              <a:t>Is.GreaterThan</a:t>
            </a:r>
            <a:r>
              <a:rPr lang="en-US" altLang="ja-JP" dirty="0" smtClean="0"/>
              <a:t>(x).</a:t>
            </a:r>
            <a:r>
              <a:rPr lang="en-US" altLang="ja-JP" dirty="0" err="1" smtClean="0"/>
              <a:t>And.LessThan</a:t>
            </a:r>
            <a:r>
              <a:rPr lang="en-US" altLang="ja-JP" dirty="0" smtClean="0"/>
              <a:t>(y)</a:t>
            </a:r>
          </a:p>
          <a:p>
            <a:pPr lvl="1"/>
            <a:r>
              <a:rPr lang="en-US" altLang="ja-JP" dirty="0" err="1" smtClean="0"/>
              <a:t>Is.Not.Zero.And.GreaterThan</a:t>
            </a:r>
            <a:r>
              <a:rPr lang="en-US" altLang="ja-JP" dirty="0" smtClean="0"/>
              <a:t>(x</a:t>
            </a:r>
            <a:r>
              <a:rPr lang="en-US" altLang="ja-JP" dirty="0"/>
              <a:t>).</a:t>
            </a:r>
            <a:r>
              <a:rPr lang="en-US" altLang="ja-JP" dirty="0" err="1"/>
              <a:t>And.LessThan</a:t>
            </a:r>
            <a:r>
              <a:rPr lang="en-US" altLang="ja-JP" dirty="0"/>
              <a:t>(y)</a:t>
            </a:r>
          </a:p>
          <a:p>
            <a:pPr lvl="1"/>
            <a:endParaRPr lang="en-US" altLang="ja-JP" dirty="0" smtClean="0"/>
          </a:p>
          <a:p>
            <a:endParaRPr kumimoji="1" lang="ja-JP" altLang="en-US" dirty="0"/>
          </a:p>
        </p:txBody>
      </p:sp>
    </p:spTree>
    <p:extLst>
      <p:ext uri="{BB962C8B-B14F-4D97-AF65-F5344CB8AC3E}">
        <p14:creationId xmlns:p14="http://schemas.microsoft.com/office/powerpoint/2010/main" val="10869823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開催概要</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開催日時</a:t>
            </a:r>
            <a:endParaRPr kumimoji="1" lang="en-US" altLang="ja-JP" dirty="0" smtClean="0"/>
          </a:p>
          <a:p>
            <a:pPr lvl="1"/>
            <a:r>
              <a:rPr kumimoji="1" lang="en-US" altLang="ja-JP" dirty="0" smtClean="0"/>
              <a:t>2016/12/27</a:t>
            </a:r>
            <a:r>
              <a:rPr lang="en-US" altLang="ja-JP" dirty="0" smtClean="0"/>
              <a:t>	</a:t>
            </a:r>
            <a:r>
              <a:rPr lang="ja-JP" altLang="en-US" dirty="0" smtClean="0"/>
              <a:t>火曜</a:t>
            </a:r>
            <a:r>
              <a:rPr lang="en-US" altLang="ja-JP" dirty="0" smtClean="0"/>
              <a:t>17</a:t>
            </a:r>
            <a:r>
              <a:rPr lang="ja-JP" altLang="en-US" dirty="0" smtClean="0"/>
              <a:t>時</a:t>
            </a:r>
            <a:endParaRPr lang="en-US" altLang="ja-JP" dirty="0" smtClean="0"/>
          </a:p>
          <a:p>
            <a:pPr lvl="1"/>
            <a:r>
              <a:rPr kumimoji="1" lang="en-US" altLang="ja-JP" dirty="0" smtClean="0"/>
              <a:t>2016/1/5〜1/x	</a:t>
            </a:r>
            <a:r>
              <a:rPr kumimoji="1" lang="ja-JP" altLang="en-US" dirty="0" smtClean="0"/>
              <a:t>木曜</a:t>
            </a:r>
            <a:r>
              <a:rPr kumimoji="1" lang="en-US" altLang="ja-JP" dirty="0" smtClean="0"/>
              <a:t>17</a:t>
            </a:r>
            <a:r>
              <a:rPr kumimoji="1" lang="ja-JP" altLang="en-US" dirty="0" smtClean="0"/>
              <a:t>時</a:t>
            </a:r>
            <a:endParaRPr kumimoji="1" lang="en-US" altLang="ja-JP" dirty="0" smtClean="0"/>
          </a:p>
          <a:p>
            <a:endParaRPr lang="en-US" altLang="ja-JP" dirty="0" smtClean="0"/>
          </a:p>
          <a:p>
            <a:r>
              <a:rPr lang="ja-JP" altLang="en-US" dirty="0" smtClean="0"/>
              <a:t>会場</a:t>
            </a:r>
            <a:endParaRPr lang="en-US" altLang="ja-JP" dirty="0" smtClean="0"/>
          </a:p>
          <a:p>
            <a:pPr lvl="1"/>
            <a:r>
              <a:rPr lang="en-US" altLang="ja-JP" dirty="0" smtClean="0"/>
              <a:t>CS</a:t>
            </a:r>
            <a:r>
              <a:rPr lang="ja-JP" altLang="en-US" dirty="0" smtClean="0"/>
              <a:t>＋</a:t>
            </a:r>
            <a:r>
              <a:rPr lang="en-US" altLang="ja-JP" dirty="0" smtClean="0"/>
              <a:t>Lync</a:t>
            </a:r>
          </a:p>
          <a:p>
            <a:endParaRPr kumimoji="1" lang="en-US" altLang="ja-JP" dirty="0" smtClean="0"/>
          </a:p>
          <a:p>
            <a:r>
              <a:rPr kumimoji="1" lang="ja-JP" altLang="en-US" dirty="0" smtClean="0"/>
              <a:t>持ち物</a:t>
            </a:r>
            <a:endParaRPr kumimoji="1" lang="en-US" altLang="ja-JP" dirty="0" smtClean="0"/>
          </a:p>
          <a:p>
            <a:pPr lvl="1"/>
            <a:r>
              <a:rPr kumimoji="1" lang="en-US" altLang="ja-JP" dirty="0" smtClean="0"/>
              <a:t>Visual Studio 2013</a:t>
            </a:r>
            <a:r>
              <a:rPr lang="ja-JP" altLang="en-US" dirty="0" smtClean="0"/>
              <a:t>もしくは</a:t>
            </a:r>
            <a:r>
              <a:rPr lang="en-US" altLang="ja-JP" dirty="0" smtClean="0"/>
              <a:t>2015</a:t>
            </a:r>
          </a:p>
        </p:txBody>
      </p:sp>
      <p:sp>
        <p:nvSpPr>
          <p:cNvPr id="6" name="テキスト ボックス 5"/>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再掲</a:t>
            </a:r>
            <a:endParaRPr kumimoji="1" lang="ja-JP" altLang="en-US" dirty="0"/>
          </a:p>
        </p:txBody>
      </p:sp>
    </p:spTree>
    <p:extLst>
      <p:ext uri="{BB962C8B-B14F-4D97-AF65-F5344CB8AC3E}">
        <p14:creationId xmlns:p14="http://schemas.microsoft.com/office/powerpoint/2010/main" val="2641974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
                                            <p:txEl>
                                              <p:pRg st="7" end="7"/>
                                            </p:txEl>
                                          </p:spTgt>
                                        </p:tgtEl>
                                        <p:attrNameLst>
                                          <p:attrName>style.visibility</p:attrName>
                                        </p:attrNameLst>
                                      </p:cBhvr>
                                      <p:to>
                                        <p:strVal val="visible"/>
                                      </p:to>
                                    </p:set>
                                    <p:animEffect transition="in" filter="fade">
                                      <p:cBhvr>
                                        <p:cTn id="26" dur="500"/>
                                        <p:tgtEl>
                                          <p:spTgt spid="3">
                                            <p:txEl>
                                              <p:pRg st="7" end="7"/>
                                            </p:txEl>
                                          </p:spTgt>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animEffect transition="in" filter="fade">
                                      <p:cBhvr>
                                        <p:cTn id="2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Has</a:t>
            </a:r>
            <a:r>
              <a:rPr kumimoji="1" lang="ja-JP" altLang="en-US" dirty="0" smtClean="0"/>
              <a:t>構文ヘルパー</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コレクション（配列やリスト）の要素の値、値の範囲、要素の数などに対する条件を組み立てることが出来る。</a:t>
            </a:r>
            <a:endParaRPr kumimoji="1" lang="en-US" altLang="ja-JP" dirty="0" smtClean="0"/>
          </a:p>
          <a:p>
            <a:r>
              <a:rPr kumimoji="1" lang="ja-JP" altLang="en-US" dirty="0" smtClean="0"/>
              <a:t>結果値のオブジェクトが持つ任意のプロパティの値に対する条件を組み立てることも出来る。</a:t>
            </a:r>
          </a:p>
          <a:p>
            <a:endParaRPr kumimoji="1" lang="ja-JP" altLang="en-US" dirty="0"/>
          </a:p>
        </p:txBody>
      </p:sp>
      <p:pic>
        <p:nvPicPr>
          <p:cNvPr id="4" name="図 3"/>
          <p:cNvPicPr>
            <a:picLocks noChangeAspect="1"/>
          </p:cNvPicPr>
          <p:nvPr/>
        </p:nvPicPr>
        <p:blipFill>
          <a:blip r:embed="rId2"/>
          <a:stretch>
            <a:fillRect/>
          </a:stretch>
        </p:blipFill>
        <p:spPr>
          <a:xfrm>
            <a:off x="628650" y="4590290"/>
            <a:ext cx="7886700" cy="1586673"/>
          </a:xfrm>
          <a:prstGeom prst="rect">
            <a:avLst/>
          </a:prstGeom>
        </p:spPr>
      </p:pic>
      <p:sp>
        <p:nvSpPr>
          <p:cNvPr id="5" name="正方形/長方形 4"/>
          <p:cNvSpPr/>
          <p:nvPr/>
        </p:nvSpPr>
        <p:spPr>
          <a:xfrm>
            <a:off x="1060174" y="5486400"/>
            <a:ext cx="7455176" cy="450573"/>
          </a:xfrm>
          <a:prstGeom prst="rect">
            <a:avLst/>
          </a:prstGeom>
          <a:noFill/>
          <a:ln>
            <a:solidFill>
              <a:schemeClr val="accent2"/>
            </a:solidFill>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ja-JP" altLang="en-US" dirty="0"/>
          </a:p>
        </p:txBody>
      </p:sp>
      <p:sp>
        <p:nvSpPr>
          <p:cNvPr id="6" name="角丸四角形吹き出し 5"/>
          <p:cNvSpPr/>
          <p:nvPr/>
        </p:nvSpPr>
        <p:spPr>
          <a:xfrm>
            <a:off x="4823791" y="4293704"/>
            <a:ext cx="3691559" cy="952706"/>
          </a:xfrm>
          <a:prstGeom prst="wedgeRoundRectCallout">
            <a:avLst>
              <a:gd name="adj1" fmla="val -65415"/>
              <a:gd name="adj2" fmla="val 55442"/>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1400" dirty="0" smtClean="0"/>
              <a:t>コレクション（配列やリスト）の要素に関する各種の条件を表現できる</a:t>
            </a:r>
            <a:endParaRPr kumimoji="1" lang="ja-JP" altLang="en-US" sz="1400" dirty="0"/>
          </a:p>
        </p:txBody>
      </p:sp>
      <p:sp>
        <p:nvSpPr>
          <p:cNvPr id="7" name="テキスト ボックス 6"/>
          <p:cNvSpPr txBox="1"/>
          <p:nvPr/>
        </p:nvSpPr>
        <p:spPr>
          <a:xfrm>
            <a:off x="2517913" y="6096952"/>
            <a:ext cx="5605669" cy="640001"/>
          </a:xfrm>
          <a:prstGeom prst="wedgeRoundRectCallout">
            <a:avLst>
              <a:gd name="adj1" fmla="val -21652"/>
              <a:gd name="adj2" fmla="val -67973"/>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normAutofit fontScale="92500" lnSpcReduction="10000"/>
          </a:bodyPr>
          <a:lstStyle/>
          <a:p>
            <a:r>
              <a:rPr kumimoji="1" lang="en-US" altLang="ja-JP" dirty="0" smtClean="0">
                <a:latin typeface="Comic Sans MS" charset="0"/>
                <a:ea typeface="Comic Sans MS" charset="0"/>
                <a:cs typeface="Comic Sans MS" charset="0"/>
              </a:rPr>
              <a:t>"Assert that the array has some element equal to 2 and all of elements greater than 0."</a:t>
            </a:r>
            <a:endParaRPr kumimoji="1" lang="ja-JP" altLang="en-US" dirty="0">
              <a:latin typeface="Comic Sans MS" charset="0"/>
              <a:ea typeface="Comic Sans MS" charset="0"/>
              <a:cs typeface="Comic Sans MS" charset="0"/>
            </a:endParaRPr>
          </a:p>
        </p:txBody>
      </p:sp>
    </p:spTree>
    <p:extLst>
      <p:ext uri="{BB962C8B-B14F-4D97-AF65-F5344CB8AC3E}">
        <p14:creationId xmlns:p14="http://schemas.microsoft.com/office/powerpoint/2010/main" val="323147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Throws</a:t>
            </a:r>
            <a:r>
              <a:rPr lang="ja-JP" altLang="en-US" dirty="0" smtClean="0"/>
              <a:t>構文ヘルパー</a:t>
            </a:r>
            <a:endParaRPr kumimoji="1" lang="ja-JP" altLang="en-US" dirty="0"/>
          </a:p>
        </p:txBody>
      </p:sp>
      <p:sp>
        <p:nvSpPr>
          <p:cNvPr id="3" name="コンテンツ プレースホルダー 2"/>
          <p:cNvSpPr>
            <a:spLocks noGrp="1"/>
          </p:cNvSpPr>
          <p:nvPr>
            <p:ph idx="1"/>
          </p:nvPr>
        </p:nvSpPr>
        <p:spPr/>
        <p:txBody>
          <a:bodyPr/>
          <a:lstStyle/>
          <a:p>
            <a:r>
              <a:rPr kumimoji="1" lang="en-US" altLang="ja-JP" dirty="0" smtClean="0"/>
              <a:t>Throws</a:t>
            </a:r>
            <a:r>
              <a:rPr kumimoji="1" lang="ja-JP" altLang="en-US" dirty="0" smtClean="0"/>
              <a:t>によりテスト対象のコードが例外を投げることを検証できる。</a:t>
            </a:r>
            <a:endParaRPr lang="en-US" altLang="ja-JP" dirty="0"/>
          </a:p>
          <a:p>
            <a:pPr lvl="1"/>
            <a:r>
              <a:rPr lang="en-US" altLang="ja-JP" dirty="0" err="1" smtClean="0"/>
              <a:t>Throws.TypeOf</a:t>
            </a:r>
            <a:r>
              <a:rPr lang="en-US" altLang="ja-JP" dirty="0" smtClean="0"/>
              <a:t>&lt;T&gt;</a:t>
            </a:r>
            <a:r>
              <a:rPr lang="en-US" altLang="ja-JP" dirty="0"/>
              <a:t>	</a:t>
            </a:r>
            <a:r>
              <a:rPr lang="ja-JP" altLang="en-US" dirty="0" smtClean="0"/>
              <a:t>まさ</a:t>
            </a:r>
            <a:r>
              <a:rPr lang="ja-JP" altLang="en-US" dirty="0"/>
              <a:t>にその</a:t>
            </a:r>
            <a:r>
              <a:rPr lang="en-US" altLang="ja-JP" dirty="0"/>
              <a:t>T</a:t>
            </a:r>
            <a:r>
              <a:rPr lang="ja-JP" altLang="en-US" dirty="0"/>
              <a:t>型</a:t>
            </a:r>
            <a:r>
              <a:rPr lang="ja-JP" altLang="en-US" dirty="0" smtClean="0"/>
              <a:t>の例外</a:t>
            </a:r>
            <a:endParaRPr lang="en-US" altLang="ja-JP" dirty="0" smtClean="0"/>
          </a:p>
          <a:p>
            <a:pPr lvl="1"/>
            <a:r>
              <a:rPr lang="en-US" altLang="ja-JP" dirty="0" err="1" smtClean="0"/>
              <a:t>Throws.InstanceOf</a:t>
            </a:r>
            <a:r>
              <a:rPr lang="en-US" altLang="ja-JP" dirty="0" smtClean="0"/>
              <a:t>&lt;T&gt;	T</a:t>
            </a:r>
            <a:r>
              <a:rPr lang="ja-JP" altLang="en-US" dirty="0" smtClean="0"/>
              <a:t>型かそのサブ型</a:t>
            </a:r>
            <a:r>
              <a:rPr lang="ja-JP" altLang="en-US" dirty="0"/>
              <a:t>の</a:t>
            </a:r>
            <a:r>
              <a:rPr lang="ja-JP" altLang="en-US" dirty="0" smtClean="0"/>
              <a:t>例外</a:t>
            </a:r>
            <a:endParaRPr kumimoji="1" lang="en-US" altLang="ja-JP" dirty="0" smtClean="0"/>
          </a:p>
          <a:p>
            <a:endParaRPr kumimoji="1" lang="ja-JP" altLang="en-US" dirty="0"/>
          </a:p>
        </p:txBody>
      </p:sp>
      <p:pic>
        <p:nvPicPr>
          <p:cNvPr id="4" name="図 3"/>
          <p:cNvPicPr>
            <a:picLocks noChangeAspect="1"/>
          </p:cNvPicPr>
          <p:nvPr/>
        </p:nvPicPr>
        <p:blipFill>
          <a:blip r:embed="rId2"/>
          <a:stretch>
            <a:fillRect/>
          </a:stretch>
        </p:blipFill>
        <p:spPr>
          <a:xfrm>
            <a:off x="1540151" y="4161329"/>
            <a:ext cx="6063698" cy="2015634"/>
          </a:xfrm>
          <a:prstGeom prst="rect">
            <a:avLst/>
          </a:prstGeom>
        </p:spPr>
      </p:pic>
      <p:sp>
        <p:nvSpPr>
          <p:cNvPr id="7" name="テキスト ボックス 6"/>
          <p:cNvSpPr txBox="1"/>
          <p:nvPr/>
        </p:nvSpPr>
        <p:spPr>
          <a:xfrm>
            <a:off x="2517913" y="6096952"/>
            <a:ext cx="5605669" cy="640001"/>
          </a:xfrm>
          <a:prstGeom prst="wedgeRoundRectCallout">
            <a:avLst>
              <a:gd name="adj1" fmla="val -21652"/>
              <a:gd name="adj2" fmla="val -67973"/>
              <a:gd name="adj3" fmla="val 16667"/>
            </a:avLst>
          </a:prstGeom>
        </p:spPr>
        <p:style>
          <a:lnRef idx="2">
            <a:schemeClr val="accent5">
              <a:shade val="50000"/>
            </a:schemeClr>
          </a:lnRef>
          <a:fillRef idx="1">
            <a:schemeClr val="accent5"/>
          </a:fillRef>
          <a:effectRef idx="0">
            <a:schemeClr val="accent5"/>
          </a:effectRef>
          <a:fontRef idx="minor">
            <a:schemeClr val="lt1"/>
          </a:fontRef>
        </p:style>
        <p:txBody>
          <a:bodyPr wrap="square" rtlCol="0">
            <a:normAutofit fontScale="92500" lnSpcReduction="10000"/>
          </a:bodyPr>
          <a:lstStyle/>
          <a:p>
            <a:r>
              <a:rPr kumimoji="1" lang="en-US" altLang="ja-JP" dirty="0" smtClean="0">
                <a:latin typeface="Comic Sans MS" charset="0"/>
                <a:ea typeface="Comic Sans MS" charset="0"/>
                <a:cs typeface="Comic Sans MS" charset="0"/>
              </a:rPr>
              <a:t>"Assert that the action throws exception that instance of </a:t>
            </a:r>
            <a:r>
              <a:rPr kumimoji="1" lang="en-US" altLang="ja-JP" dirty="0" err="1" smtClean="0">
                <a:latin typeface="Comic Sans MS" charset="0"/>
                <a:ea typeface="Comic Sans MS" charset="0"/>
                <a:cs typeface="Comic Sans MS" charset="0"/>
              </a:rPr>
              <a:t>System.ArgumentException</a:t>
            </a:r>
            <a:r>
              <a:rPr kumimoji="1" lang="en-US" altLang="ja-JP" dirty="0" smtClean="0">
                <a:latin typeface="Comic Sans MS" charset="0"/>
                <a:ea typeface="Comic Sans MS" charset="0"/>
                <a:cs typeface="Comic Sans MS" charset="0"/>
              </a:rPr>
              <a:t>."</a:t>
            </a:r>
            <a:endParaRPr kumimoji="1" lang="ja-JP" altLang="en-US" dirty="0">
              <a:latin typeface="Comic Sans MS" charset="0"/>
              <a:ea typeface="Comic Sans MS" charset="0"/>
              <a:cs typeface="Comic Sans MS" charset="0"/>
            </a:endParaRPr>
          </a:p>
        </p:txBody>
      </p:sp>
    </p:spTree>
    <p:extLst>
      <p:ext uri="{BB962C8B-B14F-4D97-AF65-F5344CB8AC3E}">
        <p14:creationId xmlns:p14="http://schemas.microsoft.com/office/powerpoint/2010/main" val="139755536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実際に使ってみよう</a:t>
            </a:r>
            <a:endParaRPr kumimoji="1" lang="ja-JP" altLang="en-US" dirty="0"/>
          </a:p>
        </p:txBody>
      </p:sp>
      <p:sp>
        <p:nvSpPr>
          <p:cNvPr id="5" name="テキスト プレースホルダー 4"/>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34578570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dirty="0" smtClean="0"/>
              <a:t>Throws</a:t>
            </a:r>
            <a:r>
              <a:rPr kumimoji="1" lang="ja-JP" altLang="en-US" dirty="0" smtClean="0"/>
              <a:t>構文ヘルパーを使う</a:t>
            </a:r>
            <a:endParaRPr kumimoji="1" lang="ja-JP" altLang="en-US" dirty="0"/>
          </a:p>
        </p:txBody>
      </p:sp>
      <p:sp>
        <p:nvSpPr>
          <p:cNvPr id="5" name="コンテンツ プレースホルダー 4"/>
          <p:cNvSpPr>
            <a:spLocks noGrp="1"/>
          </p:cNvSpPr>
          <p:nvPr>
            <p:ph idx="1"/>
          </p:nvPr>
        </p:nvSpPr>
        <p:spPr/>
        <p:txBody>
          <a:bodyPr/>
          <a:lstStyle/>
          <a:p>
            <a:pPr marL="514350" indent="-514350">
              <a:buFont typeface="+mj-lt"/>
              <a:buAutoNum type="arabicPeriod"/>
            </a:pPr>
            <a:r>
              <a:rPr lang="ja-JP" altLang="en-US" dirty="0"/>
              <a:t>テスト対象メソッドの仕様を確認</a:t>
            </a:r>
            <a:endParaRPr lang="en-US" altLang="ja-JP" dirty="0"/>
          </a:p>
          <a:p>
            <a:pPr marL="514350" indent="-514350">
              <a:buFont typeface="+mj-lt"/>
              <a:buAutoNum type="arabicPeriod"/>
            </a:pPr>
            <a:r>
              <a:rPr lang="en-US" altLang="ja-JP" dirty="0" smtClean="0"/>
              <a:t>Test</a:t>
            </a:r>
            <a:r>
              <a:rPr lang="ja-JP" altLang="en-US" dirty="0" smtClean="0"/>
              <a:t>もしくは</a:t>
            </a:r>
            <a:r>
              <a:rPr lang="en-US" altLang="ja-JP" dirty="0" err="1" smtClean="0"/>
              <a:t>TestCaseAttribute</a:t>
            </a:r>
            <a:r>
              <a:rPr lang="ja-JP" altLang="en-US" dirty="0"/>
              <a:t>付きのメソッドを作成</a:t>
            </a:r>
            <a:endParaRPr lang="en-US" altLang="ja-JP" dirty="0"/>
          </a:p>
          <a:p>
            <a:pPr marL="514350" indent="-514350">
              <a:buFont typeface="+mj-lt"/>
              <a:buAutoNum type="arabicPeriod"/>
            </a:pPr>
            <a:r>
              <a:rPr lang="ja-JP" altLang="en-US" dirty="0"/>
              <a:t>メソッド内</a:t>
            </a:r>
            <a:r>
              <a:rPr lang="ja-JP" altLang="en-US" dirty="0" smtClean="0"/>
              <a:t>に</a:t>
            </a:r>
            <a:r>
              <a:rPr lang="en-US" altLang="ja-JP" dirty="0" smtClean="0"/>
              <a:t>Throws</a:t>
            </a:r>
            <a:r>
              <a:rPr lang="ja-JP" altLang="en-US" dirty="0" smtClean="0"/>
              <a:t>構文ヘルパーを使用したテスト</a:t>
            </a:r>
            <a:r>
              <a:rPr lang="ja-JP" altLang="en-US" dirty="0"/>
              <a:t>のロジックを記述する</a:t>
            </a:r>
            <a:endParaRPr lang="en-US" altLang="ja-JP" dirty="0"/>
          </a:p>
          <a:p>
            <a:pPr marL="514350" indent="-514350">
              <a:buFont typeface="+mj-lt"/>
              <a:buAutoNum type="arabicPeriod"/>
            </a:pPr>
            <a:r>
              <a:rPr lang="ja-JP" altLang="en-US" dirty="0"/>
              <a:t>テストを実行してみる</a:t>
            </a:r>
          </a:p>
          <a:p>
            <a:endParaRPr kumimoji="1" lang="ja-JP" altLang="en-US" dirty="0"/>
          </a:p>
        </p:txBody>
      </p:sp>
      <p:sp>
        <p:nvSpPr>
          <p:cNvPr id="6" name="テキスト ボックス 5"/>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作業</a:t>
            </a:r>
            <a:endParaRPr kumimoji="1" lang="ja-JP" altLang="en-US" dirty="0"/>
          </a:p>
        </p:txBody>
      </p:sp>
    </p:spTree>
    <p:extLst>
      <p:ext uri="{BB962C8B-B14F-4D97-AF65-F5344CB8AC3E}">
        <p14:creationId xmlns:p14="http://schemas.microsoft.com/office/powerpoint/2010/main" val="64504248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dirty="0" err="1" smtClean="0"/>
              <a:t>SetUpAttribute</a:t>
            </a:r>
            <a:r>
              <a:rPr kumimoji="1" lang="ja-JP" altLang="en-US" dirty="0" smtClean="0"/>
              <a:t>を使う</a:t>
            </a:r>
            <a:endParaRPr kumimoji="1" lang="ja-JP" altLang="en-US" dirty="0"/>
          </a:p>
        </p:txBody>
      </p:sp>
      <p:sp>
        <p:nvSpPr>
          <p:cNvPr id="5" name="コンテンツ プレースホルダー 4"/>
          <p:cNvSpPr>
            <a:spLocks noGrp="1"/>
          </p:cNvSpPr>
          <p:nvPr>
            <p:ph idx="1"/>
          </p:nvPr>
        </p:nvSpPr>
        <p:spPr/>
        <p:txBody>
          <a:bodyPr/>
          <a:lstStyle/>
          <a:p>
            <a:pPr marL="514350" indent="-514350">
              <a:buFont typeface="+mj-lt"/>
              <a:buAutoNum type="arabicPeriod"/>
            </a:pPr>
            <a:r>
              <a:rPr lang="ja-JP" altLang="en-US" dirty="0" smtClean="0"/>
              <a:t>作成済みの</a:t>
            </a:r>
            <a:r>
              <a:rPr lang="en-US" altLang="ja-JP" dirty="0" smtClean="0"/>
              <a:t>Test</a:t>
            </a:r>
            <a:r>
              <a:rPr lang="ja-JP" altLang="en-US" dirty="0" smtClean="0"/>
              <a:t>もしくは</a:t>
            </a:r>
            <a:r>
              <a:rPr lang="en-US" altLang="ja-JP" dirty="0" err="1" smtClean="0"/>
              <a:t>TestCaseAttribute</a:t>
            </a:r>
            <a:r>
              <a:rPr lang="ja-JP" altLang="en-US" dirty="0"/>
              <a:t>付きのメソッド</a:t>
            </a:r>
            <a:r>
              <a:rPr lang="ja-JP" altLang="en-US" dirty="0" smtClean="0"/>
              <a:t>を見直し</a:t>
            </a:r>
            <a:endParaRPr lang="en-US" altLang="ja-JP" dirty="0"/>
          </a:p>
          <a:p>
            <a:pPr marL="514350" indent="-514350">
              <a:buFont typeface="+mj-lt"/>
              <a:buAutoNum type="arabicPeriod"/>
            </a:pPr>
            <a:r>
              <a:rPr lang="ja-JP" altLang="en-US" dirty="0" smtClean="0"/>
              <a:t>繰り返し登場する事前処理をメソッドに分離</a:t>
            </a:r>
            <a:endParaRPr lang="en-US" altLang="ja-JP" dirty="0" smtClean="0"/>
          </a:p>
          <a:p>
            <a:pPr marL="514350" indent="-514350">
              <a:buFont typeface="+mj-lt"/>
              <a:buAutoNum type="arabicPeriod"/>
            </a:pPr>
            <a:r>
              <a:rPr lang="ja-JP" altLang="en-US" dirty="0"/>
              <a:t>当該メソッド</a:t>
            </a:r>
            <a:r>
              <a:rPr lang="ja-JP" altLang="en-US" dirty="0" smtClean="0"/>
              <a:t>に</a:t>
            </a:r>
            <a:r>
              <a:rPr lang="en-US" altLang="ja-JP" dirty="0" err="1" smtClean="0"/>
              <a:t>SetUpAttribute</a:t>
            </a:r>
            <a:r>
              <a:rPr lang="ja-JP" altLang="en-US" dirty="0" smtClean="0"/>
              <a:t>を付与</a:t>
            </a:r>
            <a:endParaRPr lang="en-US" altLang="ja-JP" dirty="0" smtClean="0"/>
          </a:p>
          <a:p>
            <a:pPr marL="514350" indent="-514350">
              <a:buFont typeface="+mj-lt"/>
              <a:buAutoNum type="arabicPeriod"/>
            </a:pPr>
            <a:r>
              <a:rPr lang="ja-JP" altLang="en-US" dirty="0"/>
              <a:t>テスト</a:t>
            </a:r>
            <a:r>
              <a:rPr lang="ja-JP" altLang="en-US" dirty="0" smtClean="0"/>
              <a:t>を実行してみる</a:t>
            </a:r>
            <a:endParaRPr lang="en-US" altLang="ja-JP" dirty="0" smtClean="0"/>
          </a:p>
        </p:txBody>
      </p:sp>
      <p:sp>
        <p:nvSpPr>
          <p:cNvPr id="6" name="テキスト ボックス 5"/>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作業</a:t>
            </a:r>
            <a:endParaRPr kumimoji="1" lang="ja-JP" altLang="en-US" dirty="0"/>
          </a:p>
        </p:txBody>
      </p:sp>
    </p:spTree>
    <p:extLst>
      <p:ext uri="{BB962C8B-B14F-4D97-AF65-F5344CB8AC3E}">
        <p14:creationId xmlns:p14="http://schemas.microsoft.com/office/powerpoint/2010/main" val="326827227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lang="en-US" altLang="ja-JP" dirty="0" err="1" smtClean="0"/>
              <a:t>TestCaseAttribute</a:t>
            </a:r>
            <a:r>
              <a:rPr lang="ja-JP" altLang="en-US" dirty="0" smtClean="0"/>
              <a:t>を使う</a:t>
            </a:r>
            <a:endParaRPr kumimoji="1" lang="ja-JP" altLang="en-US" dirty="0"/>
          </a:p>
        </p:txBody>
      </p:sp>
      <p:sp>
        <p:nvSpPr>
          <p:cNvPr id="5" name="コンテンツ プレースホルダー 4"/>
          <p:cNvSpPr>
            <a:spLocks noGrp="1"/>
          </p:cNvSpPr>
          <p:nvPr>
            <p:ph idx="1"/>
          </p:nvPr>
        </p:nvSpPr>
        <p:spPr/>
        <p:txBody>
          <a:bodyPr/>
          <a:lstStyle/>
          <a:p>
            <a:pPr marL="514350" indent="-514350">
              <a:buFont typeface="+mj-lt"/>
              <a:buAutoNum type="arabicPeriod"/>
            </a:pPr>
            <a:r>
              <a:rPr kumimoji="1" lang="ja-JP" altLang="en-US" dirty="0" smtClean="0"/>
              <a:t>テスト対象メソッドの仕様を確認</a:t>
            </a:r>
            <a:endParaRPr kumimoji="1" lang="en-US" altLang="ja-JP" dirty="0" smtClean="0"/>
          </a:p>
          <a:p>
            <a:pPr marL="514350" indent="-514350">
              <a:buFont typeface="+mj-lt"/>
              <a:buAutoNum type="arabicPeriod"/>
            </a:pPr>
            <a:r>
              <a:rPr kumimoji="1" lang="en-US" altLang="ja-JP" dirty="0" err="1" smtClean="0"/>
              <a:t>TestCaseAttribute</a:t>
            </a:r>
            <a:r>
              <a:rPr kumimoji="1" lang="ja-JP" altLang="en-US" dirty="0" smtClean="0"/>
              <a:t>付きのメソッドを作成</a:t>
            </a:r>
            <a:endParaRPr kumimoji="1" lang="en-US" altLang="ja-JP" dirty="0" smtClean="0"/>
          </a:p>
          <a:p>
            <a:pPr marL="514350" indent="-514350">
              <a:buFont typeface="+mj-lt"/>
              <a:buAutoNum type="arabicPeriod"/>
            </a:pPr>
            <a:r>
              <a:rPr lang="ja-JP" altLang="en-US" dirty="0" smtClean="0"/>
              <a:t>メソッド内にテストのロジックを記述する</a:t>
            </a:r>
            <a:endParaRPr lang="en-US" altLang="ja-JP" dirty="0" smtClean="0"/>
          </a:p>
          <a:p>
            <a:pPr marL="514350" indent="-514350">
              <a:buFont typeface="+mj-lt"/>
              <a:buAutoNum type="arabicPeriod"/>
            </a:pPr>
            <a:r>
              <a:rPr kumimoji="1" lang="ja-JP" altLang="en-US" dirty="0"/>
              <a:t>テスト</a:t>
            </a:r>
            <a:r>
              <a:rPr kumimoji="1" lang="ja-JP" altLang="en-US" dirty="0" smtClean="0"/>
              <a:t>を</a:t>
            </a:r>
            <a:r>
              <a:rPr kumimoji="1" lang="ja-JP" altLang="en-US" dirty="0"/>
              <a:t>実行してみる</a:t>
            </a:r>
          </a:p>
        </p:txBody>
      </p:sp>
      <p:sp>
        <p:nvSpPr>
          <p:cNvPr id="6" name="テキスト ボックス 5"/>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作業</a:t>
            </a:r>
            <a:endParaRPr kumimoji="1" lang="ja-JP" altLang="en-US" dirty="0"/>
          </a:p>
        </p:txBody>
      </p:sp>
    </p:spTree>
    <p:extLst>
      <p:ext uri="{BB962C8B-B14F-4D97-AF65-F5344CB8AC3E}">
        <p14:creationId xmlns:p14="http://schemas.microsoft.com/office/powerpoint/2010/main" val="316043875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en-US" altLang="ja-JP" dirty="0" smtClean="0"/>
              <a:t>Has</a:t>
            </a:r>
            <a:r>
              <a:rPr kumimoji="1" lang="ja-JP" altLang="en-US" dirty="0" smtClean="0"/>
              <a:t>構文ヘルパーを使う</a:t>
            </a:r>
            <a:endParaRPr kumimoji="1" lang="ja-JP" altLang="en-US" dirty="0"/>
          </a:p>
        </p:txBody>
      </p:sp>
      <p:sp>
        <p:nvSpPr>
          <p:cNvPr id="5" name="コンテンツ プレースホルダー 4"/>
          <p:cNvSpPr>
            <a:spLocks noGrp="1"/>
          </p:cNvSpPr>
          <p:nvPr>
            <p:ph idx="1"/>
          </p:nvPr>
        </p:nvSpPr>
        <p:spPr/>
        <p:txBody>
          <a:bodyPr/>
          <a:lstStyle/>
          <a:p>
            <a:pPr marL="514350" indent="-514350">
              <a:buFont typeface="+mj-lt"/>
              <a:buAutoNum type="arabicPeriod"/>
            </a:pPr>
            <a:r>
              <a:rPr lang="ja-JP" altLang="en-US" dirty="0"/>
              <a:t>テスト対象メソッドの仕様を確認</a:t>
            </a:r>
            <a:endParaRPr lang="en-US" altLang="ja-JP" dirty="0"/>
          </a:p>
          <a:p>
            <a:pPr marL="514350" indent="-514350">
              <a:buFont typeface="+mj-lt"/>
              <a:buAutoNum type="arabicPeriod"/>
            </a:pPr>
            <a:r>
              <a:rPr lang="en-US" altLang="ja-JP" dirty="0" smtClean="0"/>
              <a:t>Test</a:t>
            </a:r>
            <a:r>
              <a:rPr lang="ja-JP" altLang="en-US" dirty="0" smtClean="0"/>
              <a:t>もしくは</a:t>
            </a:r>
            <a:r>
              <a:rPr lang="en-US" altLang="ja-JP" dirty="0" err="1" smtClean="0"/>
              <a:t>TestCaseAttribute</a:t>
            </a:r>
            <a:r>
              <a:rPr lang="ja-JP" altLang="en-US" dirty="0"/>
              <a:t>付きのメソッドを作成</a:t>
            </a:r>
            <a:endParaRPr lang="en-US" altLang="ja-JP" dirty="0"/>
          </a:p>
          <a:p>
            <a:pPr marL="514350" indent="-514350">
              <a:buFont typeface="+mj-lt"/>
              <a:buAutoNum type="arabicPeriod"/>
            </a:pPr>
            <a:r>
              <a:rPr lang="ja-JP" altLang="en-US" dirty="0"/>
              <a:t>メソッド内</a:t>
            </a:r>
            <a:r>
              <a:rPr lang="ja-JP" altLang="en-US" dirty="0" smtClean="0"/>
              <a:t>に</a:t>
            </a:r>
            <a:r>
              <a:rPr lang="en-US" altLang="ja-JP" smtClean="0"/>
              <a:t>Has</a:t>
            </a:r>
            <a:r>
              <a:rPr lang="ja-JP" altLang="en-US" smtClean="0"/>
              <a:t>構文</a:t>
            </a:r>
            <a:r>
              <a:rPr lang="ja-JP" altLang="en-US" dirty="0" smtClean="0"/>
              <a:t>ヘルパーを使用したテスト</a:t>
            </a:r>
            <a:r>
              <a:rPr lang="ja-JP" altLang="en-US" dirty="0"/>
              <a:t>のロジックを記述する</a:t>
            </a:r>
            <a:endParaRPr lang="en-US" altLang="ja-JP" dirty="0"/>
          </a:p>
          <a:p>
            <a:pPr marL="514350" indent="-514350">
              <a:buFont typeface="+mj-lt"/>
              <a:buAutoNum type="arabicPeriod"/>
            </a:pPr>
            <a:r>
              <a:rPr lang="ja-JP" altLang="en-US" dirty="0"/>
              <a:t>テストを実行してみる</a:t>
            </a:r>
          </a:p>
          <a:p>
            <a:endParaRPr kumimoji="1" lang="ja-JP" altLang="en-US" dirty="0"/>
          </a:p>
        </p:txBody>
      </p:sp>
      <p:sp>
        <p:nvSpPr>
          <p:cNvPr id="6" name="テキスト ボックス 5"/>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作業</a:t>
            </a:r>
            <a:endParaRPr kumimoji="1" lang="ja-JP" altLang="en-US" dirty="0"/>
          </a:p>
        </p:txBody>
      </p:sp>
    </p:spTree>
    <p:extLst>
      <p:ext uri="{BB962C8B-B14F-4D97-AF65-F5344CB8AC3E}">
        <p14:creationId xmlns:p14="http://schemas.microsoft.com/office/powerpoint/2010/main" val="7106386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まとめ</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123335127"/>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タイトル 3"/>
          <p:cNvSpPr>
            <a:spLocks noGrp="1"/>
          </p:cNvSpPr>
          <p:nvPr>
            <p:ph type="title"/>
          </p:nvPr>
        </p:nvSpPr>
        <p:spPr/>
        <p:txBody>
          <a:bodyPr/>
          <a:lstStyle/>
          <a:p>
            <a:r>
              <a:rPr kumimoji="1" lang="ja-JP" altLang="en-US" dirty="0" smtClean="0"/>
              <a:t>まとめ</a:t>
            </a:r>
            <a:endParaRPr kumimoji="1" lang="ja-JP" altLang="en-US" dirty="0"/>
          </a:p>
        </p:txBody>
      </p:sp>
      <p:sp>
        <p:nvSpPr>
          <p:cNvPr id="5" name="コンテンツ プレースホルダー 4"/>
          <p:cNvSpPr>
            <a:spLocks noGrp="1"/>
          </p:cNvSpPr>
          <p:nvPr>
            <p:ph idx="1"/>
          </p:nvPr>
        </p:nvSpPr>
        <p:spPr/>
        <p:txBody>
          <a:bodyPr/>
          <a:lstStyle/>
          <a:p>
            <a:r>
              <a:rPr lang="ja-JP" altLang="en-US" dirty="0" smtClean="0"/>
              <a:t>今回のハンズオンで</a:t>
            </a:r>
            <a:r>
              <a:rPr lang="en-US" altLang="ja-JP" dirty="0" smtClean="0"/>
              <a:t>UT</a:t>
            </a:r>
            <a:r>
              <a:rPr lang="ja-JP" altLang="en-US" dirty="0" smtClean="0"/>
              <a:t>を作成するための部品について初歩的知識を得た。</a:t>
            </a:r>
            <a:endParaRPr lang="en-US" altLang="ja-JP" dirty="0" smtClean="0"/>
          </a:p>
          <a:p>
            <a:r>
              <a:rPr lang="ja-JP" altLang="en-US" dirty="0" smtClean="0"/>
              <a:t>戻り値が特定の値であること、特定の範囲内であること、特定の値を含むこと、例外をスローすること、などなどの条件（制約）を使ってメソッドの仕様を表現できるようになった。</a:t>
            </a:r>
            <a:endParaRPr lang="en-US" altLang="ja-JP" dirty="0" smtClean="0"/>
          </a:p>
          <a:p>
            <a:r>
              <a:rPr lang="ja-JP" altLang="en-US" dirty="0" smtClean="0"/>
              <a:t>次回は・・・</a:t>
            </a:r>
            <a:endParaRPr lang="en-US" altLang="ja-JP" dirty="0" smtClean="0"/>
          </a:p>
          <a:p>
            <a:pPr lvl="1"/>
            <a:r>
              <a:rPr lang="ja-JP" altLang="en-US" dirty="0" smtClean="0"/>
              <a:t>テストが可能になる条件 と、</a:t>
            </a:r>
            <a:endParaRPr lang="en-US" altLang="ja-JP" dirty="0" smtClean="0"/>
          </a:p>
          <a:p>
            <a:pPr lvl="1"/>
            <a:r>
              <a:rPr lang="ja-JP" altLang="en-US" dirty="0" smtClean="0"/>
              <a:t>テストがしやすくなる条件 について。</a:t>
            </a:r>
            <a:endParaRPr lang="en-US" altLang="ja-JP" dirty="0" smtClean="0"/>
          </a:p>
        </p:txBody>
      </p:sp>
    </p:spTree>
    <p:extLst>
      <p:ext uri="{BB962C8B-B14F-4D97-AF65-F5344CB8AC3E}">
        <p14:creationId xmlns:p14="http://schemas.microsoft.com/office/powerpoint/2010/main" val="79132115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注意</a:t>
            </a:r>
            <a:endParaRPr kumimoji="1" lang="ja-JP" altLang="en-US" dirty="0"/>
          </a:p>
        </p:txBody>
      </p:sp>
      <p:sp>
        <p:nvSpPr>
          <p:cNvPr id="3" name="コンテンツ プレースホルダー 2"/>
          <p:cNvSpPr>
            <a:spLocks noGrp="1"/>
          </p:cNvSpPr>
          <p:nvPr>
            <p:ph idx="1"/>
          </p:nvPr>
        </p:nvSpPr>
        <p:spPr/>
        <p:txBody>
          <a:bodyPr/>
          <a:lstStyle/>
          <a:p>
            <a:r>
              <a:rPr lang="en-US" altLang="ja-JP" dirty="0" smtClean="0"/>
              <a:t>Attribute</a:t>
            </a:r>
            <a:r>
              <a:rPr lang="ja-JP" altLang="en-US" dirty="0"/>
              <a:t>や</a:t>
            </a:r>
            <a:r>
              <a:rPr lang="en-US" altLang="ja-JP" dirty="0" smtClean="0"/>
              <a:t>Assertion</a:t>
            </a:r>
            <a:r>
              <a:rPr lang="ja-JP" altLang="en-US" dirty="0" smtClean="0"/>
              <a:t>には今回紹介しきれなかったものがまだまだたくさんあります。</a:t>
            </a:r>
            <a:endParaRPr lang="en-US" altLang="ja-JP" dirty="0" smtClean="0"/>
          </a:p>
          <a:p>
            <a:r>
              <a:rPr lang="ja-JP" altLang="en-US" dirty="0" smtClean="0"/>
              <a:t>詳細は</a:t>
            </a:r>
            <a:r>
              <a:rPr lang="en-US" altLang="ja-JP" dirty="0" err="1" smtClean="0"/>
              <a:t>NUnit</a:t>
            </a:r>
            <a:r>
              <a:rPr lang="ja-JP" altLang="en-US" dirty="0" smtClean="0"/>
              <a:t>の</a:t>
            </a:r>
            <a:r>
              <a:rPr lang="en-US" altLang="ja-JP" dirty="0" smtClean="0"/>
              <a:t>API</a:t>
            </a:r>
            <a:r>
              <a:rPr lang="ja-JP" altLang="en-US" dirty="0" smtClean="0"/>
              <a:t>リファレンスや</a:t>
            </a:r>
            <a:r>
              <a:rPr lang="en-US" altLang="ja-JP" dirty="0" smtClean="0"/>
              <a:t>@IT</a:t>
            </a:r>
            <a:r>
              <a:rPr lang="ja-JP" altLang="en-US" dirty="0" smtClean="0"/>
              <a:t>、</a:t>
            </a:r>
            <a:r>
              <a:rPr lang="en-US" altLang="ja-JP" dirty="0" err="1" smtClean="0"/>
              <a:t>CodeZine</a:t>
            </a:r>
            <a:r>
              <a:rPr lang="ja-JP" altLang="en-US" dirty="0" smtClean="0"/>
              <a:t>、</a:t>
            </a:r>
            <a:r>
              <a:rPr lang="en-US" altLang="ja-JP" dirty="0" err="1" smtClean="0"/>
              <a:t>Qiita</a:t>
            </a:r>
            <a:r>
              <a:rPr lang="ja-JP" altLang="en-US" dirty="0" smtClean="0"/>
              <a:t>のような技術系情報サイトの記事を参照のこと。</a:t>
            </a:r>
            <a:endParaRPr lang="en-US" altLang="ja-JP" dirty="0" smtClean="0"/>
          </a:p>
          <a:p>
            <a:r>
              <a:rPr kumimoji="1" lang="en-US" altLang="ja-JP" dirty="0" err="1" smtClean="0"/>
              <a:t>xUnit</a:t>
            </a:r>
            <a:r>
              <a:rPr kumimoji="1" lang="ja-JP" altLang="en-US" dirty="0" smtClean="0"/>
              <a:t>のうちでも</a:t>
            </a:r>
            <a:r>
              <a:rPr kumimoji="1" lang="en-US" altLang="ja-JP" dirty="0" smtClean="0"/>
              <a:t>JUnit</a:t>
            </a:r>
            <a:r>
              <a:rPr kumimoji="1" lang="ja-JP" altLang="en-US" dirty="0" smtClean="0"/>
              <a:t>は</a:t>
            </a:r>
            <a:r>
              <a:rPr kumimoji="1" lang="en-US" altLang="ja-JP" dirty="0" err="1" smtClean="0"/>
              <a:t>NUnit</a:t>
            </a:r>
            <a:r>
              <a:rPr kumimoji="1" lang="ja-JP" altLang="en-US" dirty="0" smtClean="0"/>
              <a:t>と非常に似通った</a:t>
            </a:r>
            <a:r>
              <a:rPr kumimoji="1" lang="en-US" altLang="ja-JP" dirty="0" smtClean="0"/>
              <a:t>API</a:t>
            </a:r>
            <a:r>
              <a:rPr kumimoji="1" lang="ja-JP" altLang="en-US" dirty="0" smtClean="0"/>
              <a:t>を提供しています。</a:t>
            </a:r>
            <a:r>
              <a:rPr kumimoji="1" lang="en-US" altLang="ja-JP" dirty="0" smtClean="0"/>
              <a:t>JUnit</a:t>
            </a:r>
            <a:r>
              <a:rPr kumimoji="1" lang="ja-JP" altLang="en-US" dirty="0" smtClean="0"/>
              <a:t>の場合は</a:t>
            </a:r>
            <a:r>
              <a:rPr kumimoji="1" lang="en-US" altLang="ja-JP" dirty="0" smtClean="0"/>
              <a:t>Attribute</a:t>
            </a:r>
            <a:r>
              <a:rPr kumimoji="1" lang="ja-JP" altLang="en-US" dirty="0" smtClean="0"/>
              <a:t>の代わりに</a:t>
            </a:r>
            <a:r>
              <a:rPr kumimoji="1" lang="en-US" altLang="ja-JP" dirty="0" smtClean="0"/>
              <a:t>Annotation</a:t>
            </a:r>
            <a:r>
              <a:rPr kumimoji="1" lang="ja-JP" altLang="en-US" dirty="0" smtClean="0"/>
              <a:t>を使用することになります。</a:t>
            </a:r>
            <a:endParaRPr kumimoji="1" lang="ja-JP" altLang="en-US" dirty="0"/>
          </a:p>
        </p:txBody>
      </p:sp>
    </p:spTree>
    <p:extLst>
      <p:ext uri="{BB962C8B-B14F-4D97-AF65-F5344CB8AC3E}">
        <p14:creationId xmlns:p14="http://schemas.microsoft.com/office/powerpoint/2010/main" val="7161793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テキストとサンプルコード</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社内の共有フォルダ</a:t>
            </a:r>
            <a:endParaRPr kumimoji="1" lang="en-US" altLang="ja-JP" dirty="0" smtClean="0"/>
          </a:p>
          <a:p>
            <a:pPr lvl="1"/>
            <a:r>
              <a:rPr lang="ja-JP" altLang="en-US" dirty="0" smtClean="0"/>
              <a:t>後ほどメールで連絡させてもらいます。</a:t>
            </a:r>
            <a:endParaRPr lang="en-US" altLang="ja-JP" dirty="0" smtClean="0"/>
          </a:p>
          <a:p>
            <a:pPr lvl="1"/>
            <a:endParaRPr kumimoji="1" lang="en-US" altLang="ja-JP" dirty="0"/>
          </a:p>
          <a:p>
            <a:r>
              <a:rPr lang="en-US" altLang="ja-JP" dirty="0" err="1" smtClean="0"/>
              <a:t>SlideShare</a:t>
            </a:r>
            <a:r>
              <a:rPr lang="ja-JP" altLang="en-US" dirty="0" smtClean="0"/>
              <a:t>＆</a:t>
            </a:r>
            <a:r>
              <a:rPr lang="en-US" altLang="ja-JP" dirty="0" smtClean="0"/>
              <a:t>GitHub</a:t>
            </a:r>
          </a:p>
          <a:p>
            <a:pPr lvl="1"/>
            <a:r>
              <a:rPr kumimoji="1" lang="ja-JP" altLang="en-US" dirty="0" smtClean="0"/>
              <a:t>オンラインからも取得できるようにしておきます。</a:t>
            </a:r>
            <a:endParaRPr kumimoji="1" lang="en-US" altLang="ja-JP" dirty="0" smtClean="0"/>
          </a:p>
          <a:p>
            <a:pPr lvl="2"/>
            <a:r>
              <a:rPr lang="en-US" altLang="ja-JP" dirty="0" err="1" smtClean="0"/>
              <a:t>SlideShare</a:t>
            </a:r>
            <a:r>
              <a:rPr lang="en-US" altLang="ja-JP" dirty="0" smtClean="0"/>
              <a:t>	</a:t>
            </a:r>
            <a:r>
              <a:rPr lang="ja-JP" altLang="en-US" dirty="0" smtClean="0"/>
              <a:t>：</a:t>
            </a:r>
            <a:r>
              <a:rPr lang="en-US" altLang="ja-JP" dirty="0" smtClean="0">
                <a:hlinkClick r:id="rId2"/>
              </a:rPr>
              <a:t>http://www.slideshare.net/mizukyfujitani</a:t>
            </a:r>
            <a:endParaRPr lang="en-US" altLang="ja-JP" dirty="0" smtClean="0"/>
          </a:p>
          <a:p>
            <a:pPr lvl="2"/>
            <a:r>
              <a:rPr kumimoji="1" lang="en-US" altLang="ja-JP" dirty="0" smtClean="0"/>
              <a:t>GitHub	</a:t>
            </a:r>
            <a:r>
              <a:rPr kumimoji="1" lang="ja-JP" altLang="en-US" dirty="0" smtClean="0"/>
              <a:t>：</a:t>
            </a:r>
            <a:r>
              <a:rPr lang="en-US" altLang="ja-JP" dirty="0">
                <a:hlinkClick r:id="rId3"/>
              </a:rPr>
              <a:t>https://</a:t>
            </a:r>
            <a:r>
              <a:rPr lang="en-US" altLang="ja-JP" dirty="0" smtClean="0">
                <a:hlinkClick r:id="rId3"/>
              </a:rPr>
              <a:t>github.com/mizukyf</a:t>
            </a:r>
            <a:endParaRPr lang="en-US" altLang="ja-JP" dirty="0" smtClean="0"/>
          </a:p>
          <a:p>
            <a:pPr lvl="2"/>
            <a:endParaRPr kumimoji="1" lang="en-US" altLang="ja-JP" dirty="0" smtClean="0"/>
          </a:p>
          <a:p>
            <a:endParaRPr kumimoji="1" lang="ja-JP" altLang="en-US" dirty="0"/>
          </a:p>
        </p:txBody>
      </p:sp>
      <p:sp>
        <p:nvSpPr>
          <p:cNvPr id="4" name="テキスト ボックス 3"/>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再掲</a:t>
            </a:r>
            <a:endParaRPr kumimoji="1" lang="ja-JP" altLang="en-US" dirty="0"/>
          </a:p>
        </p:txBody>
      </p:sp>
    </p:spTree>
    <p:extLst>
      <p:ext uri="{BB962C8B-B14F-4D97-AF65-F5344CB8AC3E}">
        <p14:creationId xmlns:p14="http://schemas.microsoft.com/office/powerpoint/2010/main" val="2764981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目的</a:t>
            </a:r>
            <a:endParaRPr kumimoji="1" lang="ja-JP" altLang="en-US" dirty="0"/>
          </a:p>
        </p:txBody>
      </p:sp>
      <p:sp>
        <p:nvSpPr>
          <p:cNvPr id="3" name="コンテンツ プレースホルダー 2"/>
          <p:cNvSpPr>
            <a:spLocks noGrp="1"/>
          </p:cNvSpPr>
          <p:nvPr>
            <p:ph idx="1"/>
          </p:nvPr>
        </p:nvSpPr>
        <p:spPr/>
        <p:txBody>
          <a:bodyPr>
            <a:normAutofit/>
          </a:bodyPr>
          <a:lstStyle/>
          <a:p>
            <a:r>
              <a:rPr lang="ja-JP" altLang="en-US" dirty="0" smtClean="0"/>
              <a:t>プログラミング・スキル</a:t>
            </a:r>
            <a:r>
              <a:rPr lang="en-US" altLang="ja-JP" dirty="0" smtClean="0"/>
              <a:t>UP</a:t>
            </a:r>
          </a:p>
          <a:p>
            <a:pPr lvl="1"/>
            <a:r>
              <a:rPr lang="en-US" altLang="ja-JP" dirty="0"/>
              <a:t>C#/.NET</a:t>
            </a:r>
            <a:r>
              <a:rPr lang="ja-JP" altLang="en-US" dirty="0"/>
              <a:t>の言語仕様を実践的に理解</a:t>
            </a:r>
            <a:r>
              <a:rPr lang="ja-JP" altLang="en-US" dirty="0" smtClean="0"/>
              <a:t>する</a:t>
            </a:r>
            <a:endParaRPr lang="en-US" altLang="ja-JP" dirty="0" smtClean="0"/>
          </a:p>
          <a:p>
            <a:pPr lvl="1"/>
            <a:r>
              <a:rPr lang="en-US" altLang="ja-JP" dirty="0" smtClean="0"/>
              <a:t>Lambda</a:t>
            </a:r>
            <a:r>
              <a:rPr lang="ja-JP" altLang="en-US" dirty="0"/>
              <a:t>や</a:t>
            </a:r>
            <a:r>
              <a:rPr lang="en-US" altLang="ja-JP" dirty="0"/>
              <a:t>LINQ</a:t>
            </a:r>
            <a:r>
              <a:rPr lang="ja-JP" altLang="en-US" dirty="0"/>
              <a:t>といった「積極活用が望まれながら嫌煙されがち」な事項のノウハウを得る</a:t>
            </a:r>
            <a:endParaRPr lang="en-US" altLang="ja-JP" dirty="0"/>
          </a:p>
          <a:p>
            <a:pPr lvl="1"/>
            <a:r>
              <a:rPr lang="en-US" altLang="ja-JP" dirty="0" smtClean="0"/>
              <a:t>OOP</a:t>
            </a:r>
            <a:r>
              <a:rPr lang="ja-JP" altLang="en-US" dirty="0" smtClean="0"/>
              <a:t>に</a:t>
            </a:r>
            <a:r>
              <a:rPr lang="ja-JP" altLang="en-US" dirty="0"/>
              <a:t>おけるモジュール化の「あるべき」を理解</a:t>
            </a:r>
            <a:r>
              <a:rPr lang="ja-JP" altLang="en-US" dirty="0" smtClean="0"/>
              <a:t>する</a:t>
            </a:r>
            <a:endParaRPr lang="en-US" altLang="ja-JP" dirty="0" smtClean="0"/>
          </a:p>
          <a:p>
            <a:endParaRPr kumimoji="1" lang="en-US" altLang="ja-JP" dirty="0" smtClean="0"/>
          </a:p>
          <a:p>
            <a:r>
              <a:rPr kumimoji="1" lang="ja-JP" altLang="en-US" dirty="0" smtClean="0"/>
              <a:t>テスト・スキル</a:t>
            </a:r>
            <a:r>
              <a:rPr kumimoji="1" lang="en-US" altLang="ja-JP" dirty="0" smtClean="0"/>
              <a:t>UP</a:t>
            </a:r>
          </a:p>
          <a:p>
            <a:pPr lvl="1"/>
            <a:r>
              <a:rPr lang="ja-JP" altLang="en-US" dirty="0"/>
              <a:t>「テストしにくいコード」をテストする</a:t>
            </a:r>
            <a:r>
              <a:rPr lang="ja-JP" altLang="en-US" dirty="0" smtClean="0"/>
              <a:t>工夫をできるようになる</a:t>
            </a:r>
            <a:endParaRPr lang="en-US" altLang="ja-JP" dirty="0" smtClean="0"/>
          </a:p>
          <a:p>
            <a:pPr lvl="1"/>
            <a:r>
              <a:rPr lang="ja-JP" altLang="en-US" dirty="0" smtClean="0"/>
              <a:t>「</a:t>
            </a:r>
            <a:r>
              <a:rPr lang="ja-JP" altLang="en-US" dirty="0"/>
              <a:t>テストしやすいコード」（≒品質高いコード）を意識したコーディングやレビューができるように</a:t>
            </a:r>
            <a:r>
              <a:rPr lang="ja-JP" altLang="en-US" dirty="0" smtClean="0"/>
              <a:t>なる</a:t>
            </a:r>
            <a:endParaRPr lang="en-US" altLang="ja-JP" dirty="0"/>
          </a:p>
        </p:txBody>
      </p:sp>
      <p:sp>
        <p:nvSpPr>
          <p:cNvPr id="4" name="テキスト ボックス 3"/>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再掲</a:t>
            </a:r>
            <a:endParaRPr kumimoji="1" lang="ja-JP" altLang="en-US" dirty="0"/>
          </a:p>
        </p:txBody>
      </p:sp>
    </p:spTree>
    <p:extLst>
      <p:ext uri="{BB962C8B-B14F-4D97-AF65-F5344CB8AC3E}">
        <p14:creationId xmlns:p14="http://schemas.microsoft.com/office/powerpoint/2010/main" val="41592926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Effect transition="in" filter="fade">
                                      <p:cBhvr>
                                        <p:cTn id="24" dur="500"/>
                                        <p:tgtEl>
                                          <p:spTgt spid="3">
                                            <p:txEl>
                                              <p:pRg st="6" end="6"/>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animEffect transition="in" filter="fade">
                                      <p:cBhvr>
                                        <p:cTn id="27"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そもそも前提とし</a:t>
            </a:r>
            <a:r>
              <a:rPr lang="ja-JP" altLang="en-US" dirty="0" smtClean="0"/>
              <a:t>て</a:t>
            </a:r>
            <a:r>
              <a:rPr kumimoji="1" lang="ja-JP" altLang="en-US" dirty="0" smtClean="0"/>
              <a:t>・・・</a:t>
            </a:r>
            <a:r>
              <a:rPr kumimoji="1" lang="en-US" altLang="ja-JP" dirty="0" smtClean="0"/>
              <a:t/>
            </a:r>
            <a:br>
              <a:rPr kumimoji="1" lang="en-US" altLang="ja-JP" dirty="0" smtClean="0"/>
            </a:br>
            <a:r>
              <a:rPr kumimoji="1" lang="ja-JP" altLang="en-US" dirty="0" smtClean="0"/>
              <a:t>そこから一歩進んで</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そもそも前提として</a:t>
            </a:r>
            <a:endParaRPr kumimoji="1" lang="en-US" altLang="ja-JP" dirty="0" smtClean="0"/>
          </a:p>
          <a:p>
            <a:pPr lvl="1"/>
            <a:r>
              <a:rPr lang="ja-JP" altLang="en-US" dirty="0"/>
              <a:t>「画面を突っつく」</a:t>
            </a:r>
            <a:r>
              <a:rPr lang="ja-JP" altLang="en-US" dirty="0" smtClean="0"/>
              <a:t>≠</a:t>
            </a:r>
            <a:r>
              <a:rPr lang="en-US" altLang="ja-JP" dirty="0" smtClean="0"/>
              <a:t>UT</a:t>
            </a:r>
            <a:r>
              <a:rPr lang="ja-JP" altLang="en-US" dirty="0" smtClean="0"/>
              <a:t> という事実を</a:t>
            </a:r>
            <a:r>
              <a:rPr lang="ja-JP" altLang="en-US" dirty="0"/>
              <a:t>理解</a:t>
            </a:r>
            <a:r>
              <a:rPr lang="ja-JP" altLang="en-US" dirty="0" smtClean="0"/>
              <a:t>する</a:t>
            </a:r>
            <a:endParaRPr lang="en-US" altLang="ja-JP" dirty="0" smtClean="0"/>
          </a:p>
          <a:p>
            <a:pPr lvl="1"/>
            <a:r>
              <a:rPr kumimoji="1" lang="ja-JP" altLang="en-US" dirty="0" smtClean="0"/>
              <a:t>自分のプロジェクトで</a:t>
            </a:r>
            <a:r>
              <a:rPr kumimoji="1" lang="en-US" altLang="ja-JP" dirty="0" smtClean="0"/>
              <a:t>UT</a:t>
            </a:r>
            <a:r>
              <a:rPr kumimoji="1" lang="ja-JP" altLang="en-US" dirty="0" smtClean="0"/>
              <a:t>を実施する基礎知識を得る</a:t>
            </a:r>
            <a:endParaRPr kumimoji="1" lang="en-US" altLang="ja-JP" dirty="0" smtClean="0"/>
          </a:p>
          <a:p>
            <a:pPr lvl="1"/>
            <a:endParaRPr lang="en-US" altLang="ja-JP" dirty="0"/>
          </a:p>
          <a:p>
            <a:r>
              <a:rPr kumimoji="1" lang="ja-JP" altLang="en-US" dirty="0" smtClean="0"/>
              <a:t>そこから一歩進んで</a:t>
            </a:r>
            <a:endParaRPr kumimoji="1" lang="en-US" altLang="ja-JP" dirty="0" smtClean="0"/>
          </a:p>
          <a:p>
            <a:pPr lvl="1"/>
            <a:r>
              <a:rPr lang="ja-JP" altLang="en-US" dirty="0"/>
              <a:t>ゆくゆく</a:t>
            </a:r>
            <a:r>
              <a:rPr lang="ja-JP" altLang="en-US" dirty="0" smtClean="0"/>
              <a:t>は</a:t>
            </a:r>
            <a:r>
              <a:rPr lang="en-US" altLang="ja-JP" dirty="0" smtClean="0"/>
              <a:t>"Hot Spot"</a:t>
            </a:r>
            <a:r>
              <a:rPr lang="ja-JP" altLang="en-US" dirty="0" smtClean="0"/>
              <a:t>（</a:t>
            </a:r>
            <a:r>
              <a:rPr lang="ja-JP" altLang="en-US" dirty="0"/>
              <a:t>改修のたびに障害を起こす類のモジュール）の単体テスト製造および継続メンテナンスの体制を構築して</a:t>
            </a:r>
            <a:r>
              <a:rPr lang="ja-JP" altLang="en-US" dirty="0" smtClean="0"/>
              <a:t>いきたい</a:t>
            </a:r>
            <a:endParaRPr kumimoji="1" lang="ja-JP" altLang="en-US" dirty="0"/>
          </a:p>
        </p:txBody>
      </p:sp>
      <p:sp>
        <p:nvSpPr>
          <p:cNvPr id="4" name="角丸四角形吹き出し 3"/>
          <p:cNvSpPr/>
          <p:nvPr/>
        </p:nvSpPr>
        <p:spPr>
          <a:xfrm>
            <a:off x="1073426" y="4452730"/>
            <a:ext cx="6997148" cy="838751"/>
          </a:xfrm>
          <a:prstGeom prst="wedgeRoundRectCallout">
            <a:avLst>
              <a:gd name="adj1" fmla="val -35795"/>
              <a:gd name="adj2" fmla="val -6863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dirty="0" smtClean="0"/>
              <a:t>「志が低い」と言われそうですが、</a:t>
            </a:r>
            <a:r>
              <a:rPr kumimoji="1" lang="en-US" altLang="ja-JP" dirty="0" smtClean="0"/>
              <a:t>A___</a:t>
            </a:r>
            <a:r>
              <a:rPr kumimoji="1" lang="ja-JP" altLang="en-US" dirty="0" smtClean="0"/>
              <a:t>システムや</a:t>
            </a:r>
            <a:r>
              <a:rPr kumimoji="1" lang="en-US" altLang="ja-JP" dirty="0" smtClean="0"/>
              <a:t>B___</a:t>
            </a:r>
            <a:r>
              <a:rPr kumimoji="1" lang="ja-JP" altLang="en-US" dirty="0" smtClean="0"/>
              <a:t>システムではこれが限界なのではないかと考えています。。。</a:t>
            </a:r>
            <a:endParaRPr kumimoji="1" lang="ja-JP" altLang="en-US" dirty="0"/>
          </a:p>
        </p:txBody>
      </p:sp>
      <p:sp>
        <p:nvSpPr>
          <p:cNvPr id="5" name="テキスト ボックス 4"/>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再掲</a:t>
            </a:r>
            <a:endParaRPr kumimoji="1" lang="ja-JP" altLang="en-US" dirty="0"/>
          </a:p>
        </p:txBody>
      </p:sp>
    </p:spTree>
    <p:extLst>
      <p:ext uri="{BB962C8B-B14F-4D97-AF65-F5344CB8AC3E}">
        <p14:creationId xmlns:p14="http://schemas.microsoft.com/office/powerpoint/2010/main" val="1594003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Effect transition="in" filter="fade">
                                      <p:cBhvr>
                                        <p:cTn id="18" dur="500"/>
                                        <p:tgtEl>
                                          <p:spTgt spid="3">
                                            <p:txEl>
                                              <p:pRg st="4" end="4"/>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fad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fade">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ようするに</a:t>
            </a:r>
            <a:endParaRPr kumimoji="1" lang="ja-JP" altLang="en-US" dirty="0"/>
          </a:p>
        </p:txBody>
      </p:sp>
      <p:sp>
        <p:nvSpPr>
          <p:cNvPr id="4" name="コンテンツ プレースホルダー 3"/>
          <p:cNvSpPr>
            <a:spLocks noGrp="1"/>
          </p:cNvSpPr>
          <p:nvPr>
            <p:ph idx="1"/>
          </p:nvPr>
        </p:nvSpPr>
        <p:spPr/>
        <p:txBody>
          <a:bodyPr/>
          <a:lstStyle/>
          <a:p>
            <a:r>
              <a:rPr kumimoji="1" lang="ja-JP" altLang="en-US" dirty="0" smtClean="0"/>
              <a:t>ハンズオンの目的は「</a:t>
            </a:r>
            <a:r>
              <a:rPr kumimoji="1" lang="en-US" altLang="ja-JP" dirty="0" smtClean="0"/>
              <a:t>UT</a:t>
            </a:r>
            <a:r>
              <a:rPr kumimoji="1" lang="ja-JP" altLang="en-US" dirty="0" smtClean="0"/>
              <a:t>を極める」ことにはない。</a:t>
            </a:r>
            <a:endParaRPr kumimoji="1" lang="en-US" altLang="ja-JP" dirty="0" smtClean="0"/>
          </a:p>
          <a:p>
            <a:r>
              <a:rPr lang="en-US" altLang="ja-JP" dirty="0" smtClean="0"/>
              <a:t>UT</a:t>
            </a:r>
            <a:r>
              <a:rPr lang="ja-JP" altLang="en-US" dirty="0" smtClean="0"/>
              <a:t>を手段として自分たちのスキル</a:t>
            </a:r>
            <a:r>
              <a:rPr lang="en-US" altLang="ja-JP" dirty="0" smtClean="0"/>
              <a:t>UP</a:t>
            </a:r>
            <a:r>
              <a:rPr lang="ja-JP" altLang="en-US" dirty="0" smtClean="0"/>
              <a:t>するきっかけ提供。</a:t>
            </a:r>
            <a:endParaRPr lang="en-US" altLang="ja-JP" dirty="0" smtClean="0"/>
          </a:p>
          <a:p>
            <a:r>
              <a:rPr lang="ja-JP" altLang="en-US" dirty="0" smtClean="0"/>
              <a:t>自分のための</a:t>
            </a:r>
            <a:r>
              <a:rPr lang="en-US" altLang="ja-JP" dirty="0" smtClean="0"/>
              <a:t>Playground</a:t>
            </a:r>
            <a:r>
              <a:rPr lang="ja-JP" altLang="en-US" dirty="0" smtClean="0"/>
              <a:t>を手に入れたつもりで遊んでほしい。</a:t>
            </a:r>
            <a:endParaRPr lang="en-US" altLang="ja-JP" dirty="0" smtClean="0"/>
          </a:p>
          <a:p>
            <a:r>
              <a:rPr lang="en-US" altLang="ja-JP" dirty="0" err="1" smtClean="0"/>
              <a:t>xUnit</a:t>
            </a:r>
            <a:r>
              <a:rPr lang="ja-JP" altLang="en-US" dirty="0" smtClean="0"/>
              <a:t>についてもっと知りたいという人は・・・</a:t>
            </a:r>
            <a:endParaRPr lang="en-US" altLang="ja-JP" dirty="0" smtClean="0"/>
          </a:p>
          <a:p>
            <a:endParaRPr kumimoji="1" lang="ja-JP" altLang="en-US" dirty="0"/>
          </a:p>
        </p:txBody>
      </p:sp>
      <p:pic>
        <p:nvPicPr>
          <p:cNvPr id="6" name="図 5"/>
          <p:cNvPicPr>
            <a:picLocks noChangeAspect="1"/>
          </p:cNvPicPr>
          <p:nvPr/>
        </p:nvPicPr>
        <p:blipFill>
          <a:blip r:embed="rId2"/>
          <a:stretch>
            <a:fillRect/>
          </a:stretch>
        </p:blipFill>
        <p:spPr>
          <a:xfrm>
            <a:off x="628650" y="3738014"/>
            <a:ext cx="1730237" cy="2438950"/>
          </a:xfrm>
          <a:prstGeom prst="rect">
            <a:avLst/>
          </a:prstGeom>
        </p:spPr>
      </p:pic>
      <p:pic>
        <p:nvPicPr>
          <p:cNvPr id="7" name="図 6"/>
          <p:cNvPicPr>
            <a:picLocks noChangeAspect="1"/>
          </p:cNvPicPr>
          <p:nvPr/>
        </p:nvPicPr>
        <p:blipFill>
          <a:blip r:embed="rId3"/>
          <a:stretch>
            <a:fillRect/>
          </a:stretch>
        </p:blipFill>
        <p:spPr>
          <a:xfrm>
            <a:off x="2545246" y="3738014"/>
            <a:ext cx="1911080" cy="2438949"/>
          </a:xfrm>
          <a:prstGeom prst="rect">
            <a:avLst/>
          </a:prstGeom>
        </p:spPr>
      </p:pic>
      <p:sp>
        <p:nvSpPr>
          <p:cNvPr id="9" name="正方形/長方形 8"/>
          <p:cNvSpPr/>
          <p:nvPr/>
        </p:nvSpPr>
        <p:spPr>
          <a:xfrm>
            <a:off x="4642685" y="3738013"/>
            <a:ext cx="1730237" cy="243894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dirty="0" smtClean="0"/>
              <a:t>？</a:t>
            </a:r>
            <a:endParaRPr kumimoji="1" lang="ja-JP" altLang="en-US" dirty="0"/>
          </a:p>
        </p:txBody>
      </p:sp>
      <p:sp>
        <p:nvSpPr>
          <p:cNvPr id="11" name="正方形/長方形 10"/>
          <p:cNvSpPr/>
          <p:nvPr/>
        </p:nvSpPr>
        <p:spPr>
          <a:xfrm>
            <a:off x="6559281" y="3738012"/>
            <a:ext cx="1730237" cy="2438949"/>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dirty="0" smtClean="0"/>
              <a:t>？</a:t>
            </a:r>
            <a:endParaRPr kumimoji="1" lang="ja-JP" altLang="en-US" dirty="0"/>
          </a:p>
        </p:txBody>
      </p:sp>
      <p:sp>
        <p:nvSpPr>
          <p:cNvPr id="12" name="角丸四角形吹き出し 11"/>
          <p:cNvSpPr/>
          <p:nvPr/>
        </p:nvSpPr>
        <p:spPr>
          <a:xfrm>
            <a:off x="885472" y="3467823"/>
            <a:ext cx="2356675" cy="621339"/>
          </a:xfrm>
          <a:prstGeom prst="wedgeRoundRectCallout">
            <a:avLst>
              <a:gd name="adj1" fmla="val -39586"/>
              <a:gd name="adj2" fmla="val 68820"/>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Javanese</a:t>
            </a:r>
            <a:r>
              <a:rPr kumimoji="1" lang="ja-JP" altLang="en-US" dirty="0" smtClean="0"/>
              <a:t>な方は</a:t>
            </a:r>
            <a:endParaRPr kumimoji="1" lang="ja-JP" altLang="en-US" dirty="0"/>
          </a:p>
        </p:txBody>
      </p:sp>
      <p:sp>
        <p:nvSpPr>
          <p:cNvPr id="13" name="角丸四角形吹き出し 12"/>
          <p:cNvSpPr/>
          <p:nvPr/>
        </p:nvSpPr>
        <p:spPr>
          <a:xfrm>
            <a:off x="3238515" y="5866293"/>
            <a:ext cx="2356675" cy="621339"/>
          </a:xfrm>
          <a:prstGeom prst="wedgeRoundRectCallout">
            <a:avLst>
              <a:gd name="adj1" fmla="val -34525"/>
              <a:gd name="adj2" fmla="val -8047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JSer</a:t>
            </a:r>
            <a:r>
              <a:rPr kumimoji="1" lang="ja-JP" altLang="en-US" dirty="0" smtClean="0"/>
              <a:t>な方は</a:t>
            </a:r>
            <a:endParaRPr kumimoji="1" lang="ja-JP" altLang="en-US" dirty="0"/>
          </a:p>
        </p:txBody>
      </p:sp>
      <p:sp>
        <p:nvSpPr>
          <p:cNvPr id="14" name="角丸四角形吹き出し 13"/>
          <p:cNvSpPr/>
          <p:nvPr/>
        </p:nvSpPr>
        <p:spPr>
          <a:xfrm>
            <a:off x="5248619" y="3467821"/>
            <a:ext cx="2356675" cy="621339"/>
          </a:xfrm>
          <a:prstGeom prst="wedgeRoundRectCallout">
            <a:avLst>
              <a:gd name="adj1" fmla="val -27777"/>
              <a:gd name="adj2" fmla="val 111477"/>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smtClean="0"/>
              <a:t>C#</a:t>
            </a:r>
            <a:r>
              <a:rPr kumimoji="1" lang="ja-JP" altLang="en-US" dirty="0" smtClean="0"/>
              <a:t>な方は</a:t>
            </a:r>
            <a:endParaRPr kumimoji="1" lang="ja-JP" altLang="en-US" dirty="0"/>
          </a:p>
        </p:txBody>
      </p:sp>
      <p:sp>
        <p:nvSpPr>
          <p:cNvPr id="15" name="角丸四角形吹き出し 14"/>
          <p:cNvSpPr/>
          <p:nvPr/>
        </p:nvSpPr>
        <p:spPr>
          <a:xfrm>
            <a:off x="6640720" y="5866293"/>
            <a:ext cx="2356675" cy="621339"/>
          </a:xfrm>
          <a:prstGeom prst="wedgeRoundRectCallout">
            <a:avLst>
              <a:gd name="adj1" fmla="val -20467"/>
              <a:gd name="adj2" fmla="val -80479"/>
              <a:gd name="adj3" fmla="val 1666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ja-JP" dirty="0" err="1" smtClean="0"/>
              <a:t>TypeScript</a:t>
            </a:r>
            <a:r>
              <a:rPr kumimoji="1" lang="ja-JP" altLang="en-US" dirty="0" smtClean="0"/>
              <a:t>な方は</a:t>
            </a:r>
            <a:endParaRPr kumimoji="1" lang="ja-JP" altLang="en-US" dirty="0"/>
          </a:p>
        </p:txBody>
      </p:sp>
      <p:sp>
        <p:nvSpPr>
          <p:cNvPr id="16" name="テキスト ボックス 15"/>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再掲</a:t>
            </a:r>
            <a:endParaRPr kumimoji="1" lang="ja-JP" altLang="en-US" dirty="0"/>
          </a:p>
        </p:txBody>
      </p:sp>
    </p:spTree>
    <p:extLst>
      <p:ext uri="{BB962C8B-B14F-4D97-AF65-F5344CB8AC3E}">
        <p14:creationId xmlns:p14="http://schemas.microsoft.com/office/powerpoint/2010/main" val="335777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par>
                                <p:cTn id="28" presetID="10" presetClass="entr" presetSubtype="0"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fade">
                                      <p:cBhvr>
                                        <p:cTn id="38" dur="500"/>
                                        <p:tgtEl>
                                          <p:spTgt spid="13"/>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500"/>
                                        <p:tgtEl>
                                          <p:spTgt spid="1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fade">
                                      <p:cBhvr>
                                        <p:cTn id="49" dur="500"/>
                                        <p:tgtEl>
                                          <p:spTgt spid="1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9" grpId="0" animBg="1"/>
      <p:bldP spid="11" grpId="0" animBg="1"/>
      <p:bldP spid="12" grpId="0" animBg="1"/>
      <p:bldP spid="13" grpId="0" animBg="1"/>
      <p:bldP spid="14" grpId="0" animBg="1"/>
      <p:bldP spid="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各回のコンテンツ（予定）</a:t>
            </a:r>
            <a:endParaRPr kumimoji="1" lang="ja-JP" altLang="en-US" dirty="0"/>
          </a:p>
        </p:txBody>
      </p:sp>
      <p:graphicFrame>
        <p:nvGraphicFramePr>
          <p:cNvPr id="4" name="コンテンツ プレースホルダー 3"/>
          <p:cNvGraphicFramePr>
            <a:graphicFrameLocks noGrp="1"/>
          </p:cNvGraphicFramePr>
          <p:nvPr>
            <p:ph idx="1"/>
            <p:extLst>
              <p:ext uri="{D42A27DB-BD31-4B8C-83A1-F6EECF244321}">
                <p14:modId xmlns:p14="http://schemas.microsoft.com/office/powerpoint/2010/main" val="346015756"/>
              </p:ext>
            </p:extLst>
          </p:nvPr>
        </p:nvGraphicFramePr>
        <p:xfrm>
          <a:off x="628650" y="1825625"/>
          <a:ext cx="7886700" cy="2885440"/>
        </p:xfrm>
        <a:graphic>
          <a:graphicData uri="http://schemas.openxmlformats.org/drawingml/2006/table">
            <a:tbl>
              <a:tblPr firstRow="1" bandRow="1">
                <a:tableStyleId>{5C22544A-7EE6-4342-B048-85BDC9FD1C3A}</a:tableStyleId>
              </a:tblPr>
              <a:tblGrid>
                <a:gridCol w="1571211"/>
                <a:gridCol w="1656522"/>
                <a:gridCol w="4658967"/>
              </a:tblGrid>
              <a:tr h="370840">
                <a:tc>
                  <a:txBody>
                    <a:bodyPr/>
                    <a:lstStyle/>
                    <a:p>
                      <a:r>
                        <a:rPr kumimoji="1" lang="ja-JP" altLang="en-US" dirty="0" smtClean="0"/>
                        <a:t>日付</a:t>
                      </a:r>
                      <a:endParaRPr kumimoji="1" lang="ja-JP" altLang="en-US" dirty="0"/>
                    </a:p>
                  </a:txBody>
                  <a:tcPr/>
                </a:tc>
                <a:tc>
                  <a:txBody>
                    <a:bodyPr/>
                    <a:lstStyle/>
                    <a:p>
                      <a:r>
                        <a:rPr kumimoji="1" lang="ja-JP" altLang="en-US" dirty="0" smtClean="0"/>
                        <a:t>会場</a:t>
                      </a:r>
                      <a:endParaRPr kumimoji="1" lang="ja-JP" altLang="en-US" dirty="0"/>
                    </a:p>
                  </a:txBody>
                  <a:tcPr/>
                </a:tc>
                <a:tc>
                  <a:txBody>
                    <a:bodyPr/>
                    <a:lstStyle/>
                    <a:p>
                      <a:r>
                        <a:rPr kumimoji="1" lang="ja-JP" altLang="en-US" dirty="0" smtClean="0"/>
                        <a:t>コンテンツ</a:t>
                      </a:r>
                      <a:endParaRPr kumimoji="1" lang="ja-JP" altLang="en-US" dirty="0"/>
                    </a:p>
                  </a:txBody>
                  <a:tcPr/>
                </a:tc>
              </a:tr>
              <a:tr h="370840">
                <a:tc>
                  <a:txBody>
                    <a:bodyPr/>
                    <a:lstStyle/>
                    <a:p>
                      <a:r>
                        <a:rPr kumimoji="1" lang="en-US" altLang="ja-JP" dirty="0" smtClean="0"/>
                        <a:t>2016/12/27</a:t>
                      </a:r>
                      <a:endParaRPr kumimoji="1" lang="ja-JP" altLang="en-US" dirty="0"/>
                    </a:p>
                  </a:txBody>
                  <a:tcPr/>
                </a:tc>
                <a:tc>
                  <a:txBody>
                    <a:bodyPr/>
                    <a:lstStyle/>
                    <a:p>
                      <a:r>
                        <a:rPr kumimoji="1" lang="ja-JP" altLang="en-US" dirty="0" smtClean="0"/>
                        <a:t>コラボレーションスペース</a:t>
                      </a:r>
                      <a:r>
                        <a:rPr kumimoji="1" lang="en-US" altLang="ja-JP" dirty="0" smtClean="0"/>
                        <a:t>N/E</a:t>
                      </a:r>
                      <a:endParaRPr kumimoji="1" lang="ja-JP" altLang="en-US" dirty="0"/>
                    </a:p>
                  </a:txBody>
                  <a:tcPr/>
                </a:tc>
                <a:tc>
                  <a:txBody>
                    <a:bodyPr/>
                    <a:lstStyle/>
                    <a:p>
                      <a:r>
                        <a:rPr kumimoji="1" lang="ja-JP" altLang="en-US" dirty="0" smtClean="0"/>
                        <a:t>ハンズオンの開催概要、目的、</a:t>
                      </a:r>
                      <a:endParaRPr kumimoji="1" lang="en-US" altLang="ja-JP" dirty="0" smtClean="0"/>
                    </a:p>
                    <a:p>
                      <a:r>
                        <a:rPr kumimoji="1" lang="ja-JP" altLang="en-US" dirty="0" smtClean="0"/>
                        <a:t>環境構築とはじめての</a:t>
                      </a:r>
                      <a:r>
                        <a:rPr kumimoji="1" lang="en-US" altLang="ja-JP" dirty="0" smtClean="0"/>
                        <a:t>UT</a:t>
                      </a:r>
                      <a:r>
                        <a:rPr kumimoji="1" lang="ja-JP" altLang="en-US" dirty="0" smtClean="0"/>
                        <a:t>プロジェクト</a:t>
                      </a:r>
                      <a:endParaRPr kumimoji="1" lang="ja-JP" altLang="en-US" dirty="0"/>
                    </a:p>
                  </a:txBody>
                  <a:tcPr/>
                </a:tc>
              </a:tr>
              <a:tr h="370840">
                <a:tc>
                  <a:txBody>
                    <a:bodyPr/>
                    <a:lstStyle/>
                    <a:p>
                      <a:r>
                        <a:rPr kumimoji="1" lang="en-US" altLang="ja-JP" dirty="0" smtClean="0"/>
                        <a:t>2017/1/5</a:t>
                      </a:r>
                      <a:endParaRPr kumimoji="1" lang="ja-JP" altLang="en-US" dirty="0"/>
                    </a:p>
                  </a:txBody>
                  <a:tcPr/>
                </a:tc>
                <a:tc>
                  <a:txBody>
                    <a:bodyPr/>
                    <a:lstStyle/>
                    <a:p>
                      <a:r>
                        <a:rPr kumimoji="1" lang="ja-JP" altLang="en-US" dirty="0" smtClean="0"/>
                        <a:t>セミナールーム</a:t>
                      </a:r>
                      <a:r>
                        <a:rPr kumimoji="1" lang="en-US" altLang="ja-JP" dirty="0" smtClean="0"/>
                        <a:t>X</a:t>
                      </a:r>
                      <a:endParaRPr kumimoji="1" lang="ja-JP" altLang="en-US" dirty="0"/>
                    </a:p>
                  </a:txBody>
                  <a:tcPr/>
                </a:tc>
                <a:tc>
                  <a:txBody>
                    <a:bodyPr/>
                    <a:lstStyle/>
                    <a:p>
                      <a:r>
                        <a:rPr kumimoji="1" lang="ja-JP" altLang="en-US" dirty="0" smtClean="0"/>
                        <a:t>テストの書き方、アサーションの種類、セットアップ、</a:t>
                      </a:r>
                      <a:endParaRPr kumimoji="1" lang="en-US" altLang="ja-JP" dirty="0" smtClean="0"/>
                    </a:p>
                    <a:p>
                      <a:r>
                        <a:rPr kumimoji="1" lang="ja-JP" altLang="en-US" dirty="0" smtClean="0"/>
                        <a:t>「別の方法で」実装してみよう</a:t>
                      </a:r>
                      <a:endParaRPr kumimoji="1" lang="ja-JP" altLang="en-US" dirty="0"/>
                    </a:p>
                  </a:txBody>
                  <a:tcPr/>
                </a:tc>
              </a:tr>
              <a:tr h="370840">
                <a:tc>
                  <a:txBody>
                    <a:bodyPr/>
                    <a:lstStyle/>
                    <a:p>
                      <a:r>
                        <a:rPr kumimoji="1" lang="en-US" altLang="ja-JP" dirty="0" smtClean="0"/>
                        <a:t>2017/1/12</a:t>
                      </a:r>
                      <a:endParaRPr kumimoji="1" lang="ja-JP" altLang="en-US" dirty="0"/>
                    </a:p>
                  </a:txBody>
                  <a:tcPr/>
                </a:tc>
                <a:tc>
                  <a:txBody>
                    <a:bodyPr/>
                    <a:lstStyle/>
                    <a:p>
                      <a:pPr marL="0" marR="0" indent="0" algn="l" defTabSz="685800" rtl="0" eaLnBrk="1" fontAlgn="auto" latinLnBrk="0" hangingPunct="1">
                        <a:lnSpc>
                          <a:spcPct val="100000"/>
                        </a:lnSpc>
                        <a:spcBef>
                          <a:spcPts val="0"/>
                        </a:spcBef>
                        <a:spcAft>
                          <a:spcPts val="0"/>
                        </a:spcAft>
                        <a:buClrTx/>
                        <a:buSzTx/>
                        <a:buFontTx/>
                        <a:buNone/>
                        <a:tabLst/>
                        <a:defRPr/>
                      </a:pPr>
                      <a:r>
                        <a:rPr kumimoji="1" lang="ja-JP" altLang="en-US" dirty="0" smtClean="0"/>
                        <a:t>コラボレーションスペース</a:t>
                      </a:r>
                      <a:r>
                        <a:rPr kumimoji="1" lang="en-US" altLang="ja-JP" dirty="0" smtClean="0"/>
                        <a:t>N/E</a:t>
                      </a:r>
                      <a:endParaRPr kumimoji="1" lang="ja-JP" altLang="en-US" dirty="0" smtClean="0"/>
                    </a:p>
                  </a:txBody>
                  <a:tcPr/>
                </a:tc>
                <a:tc>
                  <a:txBody>
                    <a:bodyPr/>
                    <a:lstStyle/>
                    <a:p>
                      <a:r>
                        <a:rPr kumimoji="1" lang="ja-JP" altLang="en-US" dirty="0" smtClean="0"/>
                        <a:t>開発手法</a:t>
                      </a:r>
                      <a:r>
                        <a:rPr kumimoji="1" lang="en-US" altLang="ja-JP" dirty="0" smtClean="0"/>
                        <a:t>TDD</a:t>
                      </a:r>
                      <a:r>
                        <a:rPr kumimoji="1" lang="ja-JP" altLang="en-US" dirty="0" smtClean="0"/>
                        <a:t>の紹介、</a:t>
                      </a:r>
                      <a:r>
                        <a:rPr kumimoji="1" lang="en-US" altLang="ja-JP" dirty="0" smtClean="0"/>
                        <a:t>UT</a:t>
                      </a:r>
                      <a:r>
                        <a:rPr kumimoji="1" lang="ja-JP" altLang="en-US" dirty="0" smtClean="0"/>
                        <a:t>のイメージ転換、</a:t>
                      </a:r>
                      <a:endParaRPr kumimoji="1" lang="en-US" altLang="ja-JP" dirty="0" smtClean="0"/>
                    </a:p>
                    <a:p>
                      <a:r>
                        <a:rPr kumimoji="1" lang="ja-JP" altLang="en-US" dirty="0" smtClean="0"/>
                        <a:t>「テストしやすい」インターフェースを作ろう</a:t>
                      </a:r>
                      <a:endParaRPr kumimoji="1" lang="ja-JP" altLang="en-US" dirty="0"/>
                    </a:p>
                  </a:txBody>
                  <a:tcPr/>
                </a:tc>
              </a:tr>
              <a:tr h="370840">
                <a:tc>
                  <a:txBody>
                    <a:bodyPr/>
                    <a:lstStyle/>
                    <a:p>
                      <a:r>
                        <a:rPr kumimoji="1" lang="en-US" altLang="ja-JP" dirty="0" smtClean="0"/>
                        <a:t>2017/1/19</a:t>
                      </a:r>
                      <a:endParaRPr kumimoji="1" lang="ja-JP" altLang="en-US" dirty="0"/>
                    </a:p>
                  </a:txBody>
                  <a:tcPr/>
                </a:tc>
                <a:tc>
                  <a:txBody>
                    <a:bodyPr/>
                    <a:lstStyle/>
                    <a:p>
                      <a:r>
                        <a:rPr kumimoji="1" lang="ja-JP" altLang="en-US" dirty="0" smtClean="0"/>
                        <a:t>セミナールーム</a:t>
                      </a:r>
                      <a:r>
                        <a:rPr kumimoji="1" lang="en-US" altLang="ja-JP" dirty="0" smtClean="0"/>
                        <a:t>Y</a:t>
                      </a:r>
                      <a:endParaRPr kumimoji="1" lang="ja-JP" altLang="en-US" dirty="0"/>
                    </a:p>
                  </a:txBody>
                  <a:tcPr/>
                </a:tc>
                <a:tc>
                  <a:txBody>
                    <a:bodyPr/>
                    <a:lstStyle/>
                    <a:p>
                      <a:r>
                        <a:rPr kumimoji="1" lang="en-US" altLang="ja-JP" dirty="0" smtClean="0"/>
                        <a:t>IO</a:t>
                      </a:r>
                      <a:r>
                        <a:rPr kumimoji="1" lang="ja-JP" altLang="en-US" dirty="0" smtClean="0"/>
                        <a:t>、日時、乱数、</a:t>
                      </a:r>
                      <a:r>
                        <a:rPr kumimoji="1" lang="en-US" altLang="ja-JP" dirty="0" smtClean="0"/>
                        <a:t>private</a:t>
                      </a:r>
                      <a:r>
                        <a:rPr kumimoji="1" lang="ja-JP" altLang="en-US" dirty="0" smtClean="0"/>
                        <a:t>フィールド、</a:t>
                      </a:r>
                      <a:endParaRPr kumimoji="1" lang="en-US" altLang="ja-JP" dirty="0" smtClean="0"/>
                    </a:p>
                    <a:p>
                      <a:r>
                        <a:rPr kumimoji="1" lang="ja-JP" altLang="en-US" dirty="0" smtClean="0"/>
                        <a:t>あらゆる「副作用」を局所化しよう</a:t>
                      </a:r>
                      <a:endParaRPr kumimoji="1" lang="ja-JP" altLang="en-US" dirty="0"/>
                    </a:p>
                  </a:txBody>
                  <a:tcPr/>
                </a:tc>
              </a:tr>
              <a:tr h="370840">
                <a:tc>
                  <a:txBody>
                    <a:bodyPr/>
                    <a:lstStyle/>
                    <a:p>
                      <a:r>
                        <a:rPr kumimoji="1" lang="en-US" altLang="ja-JP" dirty="0" smtClean="0"/>
                        <a:t>2017/1/26</a:t>
                      </a:r>
                      <a:endParaRPr kumimoji="1" lang="ja-JP" altLang="en-US" dirty="0"/>
                    </a:p>
                  </a:txBody>
                  <a:tcPr/>
                </a:tc>
                <a:tc>
                  <a:txBody>
                    <a:bodyPr/>
                    <a:lstStyle/>
                    <a:p>
                      <a:r>
                        <a:rPr kumimoji="1" lang="ja-JP" altLang="en-US" dirty="0" smtClean="0"/>
                        <a:t>コラボレーションスペース</a:t>
                      </a:r>
                      <a:r>
                        <a:rPr kumimoji="1" lang="en-US" altLang="ja-JP" dirty="0" smtClean="0"/>
                        <a:t>W/S</a:t>
                      </a:r>
                      <a:endParaRPr kumimoji="1" lang="ja-JP" altLang="en-US" dirty="0"/>
                    </a:p>
                  </a:txBody>
                  <a:tcPr/>
                </a:tc>
                <a:tc>
                  <a:txBody>
                    <a:bodyPr/>
                    <a:lstStyle/>
                    <a:p>
                      <a:r>
                        <a:rPr kumimoji="1" lang="ja-JP" altLang="en-US" dirty="0" smtClean="0"/>
                        <a:t>予備回</a:t>
                      </a:r>
                      <a:endParaRPr kumimoji="1" lang="en-US" altLang="ja-JP" dirty="0" smtClean="0"/>
                    </a:p>
                    <a:p>
                      <a:endParaRPr kumimoji="1" lang="ja-JP" altLang="en-US" dirty="0"/>
                    </a:p>
                  </a:txBody>
                  <a:tcPr/>
                </a:tc>
              </a:tr>
            </a:tbl>
          </a:graphicData>
        </a:graphic>
      </p:graphicFrame>
      <p:sp>
        <p:nvSpPr>
          <p:cNvPr id="5" name="テキスト ボックス 4"/>
          <p:cNvSpPr txBox="1"/>
          <p:nvPr/>
        </p:nvSpPr>
        <p:spPr>
          <a:xfrm>
            <a:off x="185306" y="163116"/>
            <a:ext cx="6463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dirty="0" smtClean="0"/>
              <a:t>再掲</a:t>
            </a:r>
            <a:endParaRPr kumimoji="1" lang="ja-JP" altLang="en-US" dirty="0"/>
          </a:p>
        </p:txBody>
      </p:sp>
    </p:spTree>
    <p:extLst>
      <p:ext uri="{BB962C8B-B14F-4D97-AF65-F5344CB8AC3E}">
        <p14:creationId xmlns:p14="http://schemas.microsoft.com/office/powerpoint/2010/main" val="29514686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前回の振り返り</a:t>
            </a:r>
            <a:endParaRPr kumimoji="1" lang="ja-JP" altLang="en-US" dirty="0"/>
          </a:p>
        </p:txBody>
      </p:sp>
      <p:sp>
        <p:nvSpPr>
          <p:cNvPr id="3" name="テキスト プレースホルダー 2"/>
          <p:cNvSpPr>
            <a:spLocks noGrp="1"/>
          </p:cNvSpPr>
          <p:nvPr>
            <p:ph type="body" idx="1"/>
          </p:nvPr>
        </p:nvSpPr>
        <p:spPr/>
        <p:txBody>
          <a:bodyPr/>
          <a:lstStyle/>
          <a:p>
            <a:endParaRPr kumimoji="1" lang="ja-JP" altLang="en-US"/>
          </a:p>
        </p:txBody>
      </p:sp>
    </p:spTree>
    <p:extLst>
      <p:ext uri="{BB962C8B-B14F-4D97-AF65-F5344CB8AC3E}">
        <p14:creationId xmlns:p14="http://schemas.microsoft.com/office/powerpoint/2010/main" val="1935087628"/>
      </p:ext>
    </p:extLst>
  </p:cSld>
  <p:clrMapOvr>
    <a:masterClrMapping/>
  </p:clrMapOvr>
  <p:timing>
    <p:tnLst>
      <p:par>
        <p:cTn id="1" dur="indefinite" restart="never" nodeType="tmRoot"/>
      </p:par>
    </p:tnLst>
  </p:timing>
</p:sld>
</file>

<file path=ppt/theme/theme1.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ホワイ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Yu Gothic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Yu Gothic"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353</TotalTime>
  <Words>1705</Words>
  <Application>Microsoft Macintosh PowerPoint</Application>
  <PresentationFormat>画面に合わせる (4:3)</PresentationFormat>
  <Paragraphs>243</Paragraphs>
  <Slides>39</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39</vt:i4>
      </vt:variant>
    </vt:vector>
  </HeadingPairs>
  <TitlesOfParts>
    <vt:vector size="45" baseType="lpstr">
      <vt:lpstr>Comic Sans MS</vt:lpstr>
      <vt:lpstr>Courier New</vt:lpstr>
      <vt:lpstr>Yu Gothic</vt:lpstr>
      <vt:lpstr>Yu Gothic Light</vt:lpstr>
      <vt:lpstr>Arial</vt:lpstr>
      <vt:lpstr>ホワイト</vt:lpstr>
      <vt:lpstr>xUnitハンズオン</vt:lpstr>
      <vt:lpstr>はじめに</vt:lpstr>
      <vt:lpstr>開催概要</vt:lpstr>
      <vt:lpstr>テキストとサンプルコード</vt:lpstr>
      <vt:lpstr>目的</vt:lpstr>
      <vt:lpstr>そもそも前提として・・・ そこから一歩進んで</vt:lpstr>
      <vt:lpstr>ようするに</vt:lpstr>
      <vt:lpstr>各回のコンテンツ（予定）</vt:lpstr>
      <vt:lpstr>前回の振り返り</vt:lpstr>
      <vt:lpstr>前回の振り返り</vt:lpstr>
      <vt:lpstr>第2回</vt:lpstr>
      <vt:lpstr>サンプル・ソリューションを開く</vt:lpstr>
      <vt:lpstr>テストクラスのいろは</vt:lpstr>
      <vt:lpstr>ターミノロジー</vt:lpstr>
      <vt:lpstr>ターミノロジー</vt:lpstr>
      <vt:lpstr>ターミノロジー</vt:lpstr>
      <vt:lpstr>コンポーネント</vt:lpstr>
      <vt:lpstr>作り方</vt:lpstr>
      <vt:lpstr>Assertionの構文</vt:lpstr>
      <vt:lpstr>指定クラスのTestFixtureをつくる</vt:lpstr>
      <vt:lpstr>VS2013 NuGetパッケージの復元</vt:lpstr>
      <vt:lpstr>もう少しAttribute</vt:lpstr>
      <vt:lpstr>TestAttributeのオプション</vt:lpstr>
      <vt:lpstr>TestCaseAttribute</vt:lpstr>
      <vt:lpstr>ValuesAttribute</vt:lpstr>
      <vt:lpstr>SetUp/TearDownAttribute</vt:lpstr>
      <vt:lpstr>もっとAssertion</vt:lpstr>
      <vt:lpstr>もっともシンプルなAssertion</vt:lpstr>
      <vt:lpstr>Is構文ヘルパー</vt:lpstr>
      <vt:lpstr>Has構文ヘルパー</vt:lpstr>
      <vt:lpstr>Throws構文ヘルパー</vt:lpstr>
      <vt:lpstr>実際に使ってみよう</vt:lpstr>
      <vt:lpstr>Throws構文ヘルパーを使う</vt:lpstr>
      <vt:lpstr>SetUpAttributeを使う</vt:lpstr>
      <vt:lpstr>TestCaseAttributeを使う</vt:lpstr>
      <vt:lpstr>Has構文ヘルパーを使う</vt:lpstr>
      <vt:lpstr>まとめ</vt:lpstr>
      <vt:lpstr>まとめ</vt:lpstr>
      <vt:lpstr>注意</vt:lpstr>
    </vt:vector>
  </TitlesOfParts>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xUnitハンズオン</dc:title>
  <dc:creator>mizuky fujitani</dc:creator>
  <cp:lastModifiedBy>mizuky fujitani</cp:lastModifiedBy>
  <cp:revision>43</cp:revision>
  <dcterms:created xsi:type="dcterms:W3CDTF">2017-01-04T13:00:21Z</dcterms:created>
  <dcterms:modified xsi:type="dcterms:W3CDTF">2017-01-07T09:38:07Z</dcterms:modified>
</cp:coreProperties>
</file>

<file path=docProps/thumbnail.jpeg>
</file>